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4" r:id="rId2"/>
    <p:sldId id="300" r:id="rId3"/>
    <p:sldId id="288" r:id="rId4"/>
    <p:sldId id="297" r:id="rId5"/>
    <p:sldId id="302" r:id="rId6"/>
    <p:sldId id="294" r:id="rId7"/>
    <p:sldId id="301" r:id="rId8"/>
    <p:sldId id="29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969DD-ED56-417C-806D-56B8BBB61E6C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D2B97-95CA-4B7B-A455-738D0DABB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32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0A584-8B3E-4B5E-A806-1A46752A65F6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FC4F0-0FE0-486D-ABE3-40DBC9BD5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39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85DB-ABB5-4EFD-AFAB-9E2A60D657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85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August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81-4E93-46C3-B835-E35B2B9C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4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937" y="230190"/>
            <a:ext cx="1470564" cy="75548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27287" cy="620549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773599"/>
            <a:ext cx="7886700" cy="4351338"/>
          </a:xfrm>
        </p:spPr>
        <p:txBody>
          <a:bodyPr/>
          <a:lstStyle>
            <a:lvl1pPr>
              <a:buClr>
                <a:srgbClr val="33CCCC"/>
              </a:buClr>
              <a:defRPr/>
            </a:lvl1pPr>
            <a:lvl2pPr>
              <a:buClr>
                <a:srgbClr val="33CCCC"/>
              </a:buClr>
              <a:defRPr/>
            </a:lvl2pPr>
            <a:lvl3pPr>
              <a:buClr>
                <a:srgbClr val="33CCCC"/>
              </a:buClr>
              <a:defRPr/>
            </a:lvl3pPr>
            <a:lvl4pPr>
              <a:buClr>
                <a:srgbClr val="33CCCC"/>
              </a:buClr>
              <a:defRPr/>
            </a:lvl4pPr>
            <a:lvl5pPr>
              <a:buClr>
                <a:srgbClr val="33CCCC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19 August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7025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D1D181-4E93-46C3-B835-E35B2B9C0FA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1080728"/>
            <a:ext cx="6733637" cy="55634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0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A949-BA8D-9742-B659-AD521335600C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73D9-62EA-8B47-94AA-90F9FA488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A949-BA8D-9742-B659-AD521335600C}" type="datetimeFigureOut">
              <a:rPr lang="en-US" smtClean="0"/>
              <a:t>1/17/18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73D9-62EA-8B47-94AA-90F9FA488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A949-BA8D-9742-B659-AD521335600C}" type="datetimeFigureOut">
              <a:rPr lang="en-US" smtClean="0"/>
              <a:t>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73D9-62EA-8B47-94AA-90F9FA488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9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 August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1D181-4E93-46C3-B835-E35B2B9C0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8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942873"/>
            <a:ext cx="9144000" cy="710302"/>
          </a:xfrm>
          <a:prstGeom prst="rect">
            <a:avLst/>
          </a:prstGeom>
          <a:solidFill>
            <a:srgbClr val="2FB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9966" y="4634561"/>
            <a:ext cx="4959399" cy="1129680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www.genomicsengland.co.uk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098" y="2257859"/>
            <a:ext cx="8359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Providing an </a:t>
            </a:r>
            <a:r>
              <a:rPr lang="en-GB" sz="4800" b="1" dirty="0" smtClean="0">
                <a:solidFill>
                  <a:schemeClr val="accent1"/>
                </a:solidFill>
              </a:rPr>
              <a:t>Research Environment </a:t>
            </a:r>
            <a:r>
              <a:rPr lang="en-GB" sz="4800" b="1" dirty="0" smtClean="0">
                <a:solidFill>
                  <a:schemeClr val="accent1"/>
                </a:solidFill>
              </a:rPr>
              <a:t>for </a:t>
            </a:r>
            <a:r>
              <a:rPr lang="en-GB" sz="4800" b="1" dirty="0" smtClean="0">
                <a:solidFill>
                  <a:schemeClr val="accent1"/>
                </a:solidFill>
              </a:rPr>
              <a:t>life sciences</a:t>
            </a:r>
            <a:endParaRPr lang="en-GB" sz="4800" b="1" dirty="0" smtClean="0">
              <a:solidFill>
                <a:schemeClr val="accent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371598" y="3753834"/>
            <a:ext cx="6400800" cy="118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dirty="0" smtClean="0">
                <a:solidFill>
                  <a:schemeClr val="accent4"/>
                </a:solidFill>
              </a:rPr>
              <a:t>David Brown</a:t>
            </a:r>
          </a:p>
          <a:p>
            <a:pPr algn="ctr"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24</a:t>
            </a:r>
            <a:r>
              <a:rPr lang="en-GB" sz="2400" baseline="30000" dirty="0" smtClean="0">
                <a:solidFill>
                  <a:schemeClr val="accent2"/>
                </a:solidFill>
              </a:rPr>
              <a:t>th</a:t>
            </a:r>
            <a:r>
              <a:rPr lang="en-GB" sz="2400" dirty="0" smtClean="0">
                <a:solidFill>
                  <a:schemeClr val="accent2"/>
                </a:solidFill>
              </a:rPr>
              <a:t> January 2018</a:t>
            </a:r>
            <a:endParaRPr lang="en-GB" sz="2400" dirty="0">
              <a:solidFill>
                <a:schemeClr val="accent2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altLang="en-US" sz="2400" dirty="0"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40" y="197833"/>
            <a:ext cx="2081284" cy="10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47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427018"/>
            <a:ext cx="7886700" cy="46979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Genomics England has been setup to deliver the UK 100K Genome </a:t>
            </a:r>
            <a:r>
              <a:rPr lang="en-US" dirty="0" err="1" smtClean="0"/>
              <a:t>programme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part of the charter of Genomics England and the 100K genome </a:t>
            </a:r>
            <a:r>
              <a:rPr lang="en-US" dirty="0" err="1" smtClean="0"/>
              <a:t>programme</a:t>
            </a:r>
            <a:r>
              <a:rPr lang="en-US" dirty="0" smtClean="0"/>
              <a:t> no data can be downloaded.</a:t>
            </a:r>
          </a:p>
          <a:p>
            <a:r>
              <a:rPr lang="en-US" dirty="0" smtClean="0"/>
              <a:t>Therefore Genomics England has had to create an </a:t>
            </a:r>
            <a:r>
              <a:rPr lang="en-US" dirty="0" smtClean="0"/>
              <a:t>research</a:t>
            </a:r>
            <a:r>
              <a:rPr lang="en-US" dirty="0" smtClean="0"/>
              <a:t> </a:t>
            </a:r>
            <a:r>
              <a:rPr lang="en-US" dirty="0" smtClean="0"/>
              <a:t>environment to allow researchers to work with the Genomics England dataset.</a:t>
            </a:r>
          </a:p>
          <a:p>
            <a:r>
              <a:rPr lang="en-US" dirty="0" smtClean="0"/>
              <a:t>The need to address the needs of three categories of user:</a:t>
            </a:r>
          </a:p>
          <a:p>
            <a:pPr lvl="1"/>
            <a:r>
              <a:rPr lang="en-US" dirty="0" smtClean="0"/>
              <a:t>Bio-informatics – ’just give me the prompt’</a:t>
            </a:r>
          </a:p>
          <a:p>
            <a:pPr lvl="1"/>
            <a:r>
              <a:rPr lang="en-US" dirty="0" smtClean="0"/>
              <a:t>Scientist with no programming skills</a:t>
            </a:r>
          </a:p>
          <a:p>
            <a:pPr lvl="1"/>
            <a:r>
              <a:rPr lang="en-US" dirty="0" smtClean="0"/>
              <a:t>Management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81-4E93-46C3-B835-E35B2B9C0FA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37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Environment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81-4E93-46C3-B835-E35B2B9C0FA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413657" y="5085567"/>
            <a:ext cx="1697456" cy="697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Clinical and Phenotypic Data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LabKey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050" y="1305793"/>
            <a:ext cx="7158789" cy="5966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Virtual Desktop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2983" y="5085567"/>
            <a:ext cx="1697456" cy="697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Variant Library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OpenCGA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2309" y="5085567"/>
            <a:ext cx="1697456" cy="697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Read Level Data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File storage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16832" y="2309243"/>
            <a:ext cx="8361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6832" y="4044772"/>
            <a:ext cx="8361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43050" y="2821176"/>
            <a:ext cx="1697456" cy="697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DataBology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01702" y="2842643"/>
            <a:ext cx="1697456" cy="697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2376" y="2821176"/>
            <a:ext cx="1697456" cy="697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Pipeline Pilot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0359" y="196834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Access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60965" y="3675440"/>
            <a:ext cx="93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Analysis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74615" y="578339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442983" y="3867399"/>
            <a:ext cx="1697456" cy="3547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Python API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13657" y="4479659"/>
            <a:ext cx="5756108" cy="34839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Rights Management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793566" y="3540475"/>
            <a:ext cx="1598212" cy="191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smtClean="0">
                <a:solidFill>
                  <a:schemeClr val="tx1"/>
                </a:solidFill>
              </a:rPr>
              <a:t>Command line tools</a:t>
            </a:r>
            <a:endParaRPr lang="en-US" sz="105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5437279" y="1358534"/>
            <a:ext cx="1071181" cy="16295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Backup Subsystem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217137" y="5896571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Isilon</a:t>
            </a:r>
            <a:r>
              <a:rPr lang="en-US" sz="800" dirty="0" smtClean="0"/>
              <a:t> Storage </a:t>
            </a:r>
          </a:p>
          <a:p>
            <a:r>
              <a:rPr lang="en-US" sz="800" dirty="0" smtClean="0"/>
              <a:t>Cluster</a:t>
            </a:r>
          </a:p>
          <a:p>
            <a:r>
              <a:rPr lang="en-US" sz="800" dirty="0" smtClean="0"/>
              <a:t>Initial 6.4PBs deployed in </a:t>
            </a:r>
            <a:r>
              <a:rPr lang="en-US" sz="800" dirty="0" err="1" smtClean="0"/>
              <a:t>Corsham</a:t>
            </a:r>
            <a:r>
              <a:rPr lang="en-US" sz="800" dirty="0" smtClean="0"/>
              <a:t> </a:t>
            </a:r>
            <a:br>
              <a:rPr lang="en-US" sz="800" dirty="0" smtClean="0"/>
            </a:br>
            <a:r>
              <a:rPr lang="en-US" sz="800" dirty="0" smtClean="0"/>
              <a:t>300TBs deployed in </a:t>
            </a:r>
            <a:r>
              <a:rPr lang="en-US" sz="800" dirty="0" err="1" smtClean="0"/>
              <a:t>Farnbrough</a:t>
            </a:r>
            <a:endParaRPr lang="en-US" sz="800" dirty="0"/>
          </a:p>
        </p:txBody>
      </p:sp>
      <p:cxnSp>
        <p:nvCxnSpPr>
          <p:cNvPr id="8" name="Elbow Connector 7"/>
          <p:cNvCxnSpPr/>
          <p:nvPr/>
        </p:nvCxnSpPr>
        <p:spPr>
          <a:xfrm rot="5400000" flipH="1" flipV="1">
            <a:off x="4860008" y="4588429"/>
            <a:ext cx="281517" cy="229166"/>
          </a:xfrm>
          <a:prstGeom prst="bentConnector3">
            <a:avLst>
              <a:gd name="adj1" fmla="val 15453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3997786" y="4385332"/>
            <a:ext cx="1349956" cy="458437"/>
          </a:xfrm>
          <a:prstGeom prst="bentConnector3">
            <a:avLst>
              <a:gd name="adj1" fmla="val 132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70830" y="3933345"/>
            <a:ext cx="9765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Multiple 10GiB/s</a:t>
            </a:r>
            <a:endParaRPr lang="en-US" sz="9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5098" t="17407" r="4585" b="17678"/>
          <a:stretch/>
        </p:blipFill>
        <p:spPr>
          <a:xfrm>
            <a:off x="5077061" y="4005090"/>
            <a:ext cx="775398" cy="6280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852459" y="4442792"/>
            <a:ext cx="431736" cy="0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91107" y="458700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Spine switch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5824944" y="4235048"/>
            <a:ext cx="5148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160GiB/s</a:t>
            </a:r>
            <a:endParaRPr lang="en-US" sz="7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464760" y="3587714"/>
            <a:ext cx="0" cy="47184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8641" y="3724166"/>
            <a:ext cx="8020928" cy="3019302"/>
          </a:xfrm>
          <a:prstGeom prst="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2"/>
          <a:srcRect l="5098" t="17407" r="4585" b="17678"/>
          <a:stretch/>
        </p:blipFill>
        <p:spPr>
          <a:xfrm>
            <a:off x="7209520" y="1714687"/>
            <a:ext cx="775398" cy="628025"/>
          </a:xfrm>
          <a:prstGeom prst="rect">
            <a:avLst/>
          </a:prstGeom>
        </p:spPr>
      </p:pic>
      <p:sp>
        <p:nvSpPr>
          <p:cNvPr id="119" name="Rectangle 118"/>
          <p:cNvSpPr/>
          <p:nvPr/>
        </p:nvSpPr>
        <p:spPr>
          <a:xfrm>
            <a:off x="548640" y="867507"/>
            <a:ext cx="6139878" cy="2523859"/>
          </a:xfrm>
          <a:prstGeom prst="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Expansion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20" name="Straight Connector 119"/>
          <p:cNvCxnSpPr>
            <a:endCxn id="117" idx="2"/>
          </p:cNvCxnSpPr>
          <p:nvPr/>
        </p:nvCxnSpPr>
        <p:spPr>
          <a:xfrm flipV="1">
            <a:off x="7597219" y="2342712"/>
            <a:ext cx="0" cy="1247385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5464761" y="3596768"/>
            <a:ext cx="2132458" cy="1018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7367028" y="1404480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Spine</a:t>
            </a:r>
          </a:p>
          <a:p>
            <a:r>
              <a:rPr lang="en-US" sz="800" dirty="0" smtClean="0"/>
              <a:t>Switch</a:t>
            </a:r>
            <a:endParaRPr lang="en-US" sz="800" dirty="0"/>
          </a:p>
        </p:txBody>
      </p:sp>
      <p:cxnSp>
        <p:nvCxnSpPr>
          <p:cNvPr id="141" name="Elbow Connector 140"/>
          <p:cNvCxnSpPr>
            <a:stCxn id="48" idx="0"/>
          </p:cNvCxnSpPr>
          <p:nvPr/>
        </p:nvCxnSpPr>
        <p:spPr>
          <a:xfrm rot="16200000" flipH="1">
            <a:off x="6166312" y="1165092"/>
            <a:ext cx="795977" cy="1182861"/>
          </a:xfrm>
          <a:prstGeom prst="bentConnector4">
            <a:avLst>
              <a:gd name="adj1" fmla="val -14945"/>
              <a:gd name="adj2" fmla="val 4914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84035" y="1358534"/>
            <a:ext cx="995671" cy="16295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Hadoop Cluster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118298" y="1159804"/>
            <a:ext cx="1245569" cy="2180075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66628" y="3099221"/>
            <a:ext cx="875184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61812" y="3078270"/>
            <a:ext cx="487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HDFS</a:t>
            </a:r>
            <a:endParaRPr lang="en-GB" sz="1050" dirty="0"/>
          </a:p>
        </p:txBody>
      </p:sp>
      <p:cxnSp>
        <p:nvCxnSpPr>
          <p:cNvPr id="41" name="Elbow Connector 40"/>
          <p:cNvCxnSpPr>
            <a:stCxn id="13" idx="0"/>
            <a:endCxn id="117" idx="1"/>
          </p:cNvCxnSpPr>
          <p:nvPr/>
        </p:nvCxnSpPr>
        <p:spPr>
          <a:xfrm rot="16200000" flipH="1">
            <a:off x="5540853" y="360034"/>
            <a:ext cx="868896" cy="2468437"/>
          </a:xfrm>
          <a:prstGeom prst="bentConnector4">
            <a:avLst>
              <a:gd name="adj1" fmla="val -11468"/>
              <a:gd name="adj2" fmla="val 7638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39829" y="4005090"/>
            <a:ext cx="737180" cy="920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2,000 cores</a:t>
            </a:r>
            <a:endParaRPr lang="en-US" dirty="0"/>
          </a:p>
        </p:txBody>
      </p:sp>
      <p:pic>
        <p:nvPicPr>
          <p:cNvPr id="36" name="Picture 35" descr="Stage 2 Corsha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7" b="6941"/>
          <a:stretch/>
        </p:blipFill>
        <p:spPr bwMode="auto">
          <a:xfrm>
            <a:off x="1678026" y="4854904"/>
            <a:ext cx="3485264" cy="1688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Elbow Connector 36"/>
          <p:cNvCxnSpPr/>
          <p:nvPr/>
        </p:nvCxnSpPr>
        <p:spPr>
          <a:xfrm flipV="1">
            <a:off x="2741986" y="4385332"/>
            <a:ext cx="1349956" cy="458437"/>
          </a:xfrm>
          <a:prstGeom prst="bentConnector3">
            <a:avLst>
              <a:gd name="adj1" fmla="val -4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flipV="1">
            <a:off x="2365609" y="4373296"/>
            <a:ext cx="1349956" cy="458437"/>
          </a:xfrm>
          <a:prstGeom prst="bentConnector3">
            <a:avLst>
              <a:gd name="adj1" fmla="val -4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flipV="1">
            <a:off x="1956056" y="4373296"/>
            <a:ext cx="1349956" cy="458437"/>
          </a:xfrm>
          <a:prstGeom prst="bentConnector3">
            <a:avLst>
              <a:gd name="adj1" fmla="val -4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flipV="1">
            <a:off x="3211856" y="4373296"/>
            <a:ext cx="1349956" cy="458437"/>
          </a:xfrm>
          <a:prstGeom prst="bentConnector3">
            <a:avLst>
              <a:gd name="adj1" fmla="val -4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3607842" y="4373296"/>
            <a:ext cx="1349956" cy="458437"/>
          </a:xfrm>
          <a:prstGeom prst="bentConnector3">
            <a:avLst>
              <a:gd name="adj1" fmla="val -4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flipV="1">
            <a:off x="4488312" y="4407741"/>
            <a:ext cx="491304" cy="436459"/>
          </a:xfrm>
          <a:prstGeom prst="bentConnector3">
            <a:avLst>
              <a:gd name="adj1" fmla="val 466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527800" cy="672089"/>
          </a:xfrm>
        </p:spPr>
        <p:txBody>
          <a:bodyPr/>
          <a:lstStyle/>
          <a:p>
            <a:r>
              <a:rPr lang="en-US" sz="2800" dirty="0" smtClean="0"/>
              <a:t>Physical Environment </a:t>
            </a:r>
            <a:r>
              <a:rPr lang="mr-IN" sz="2800" dirty="0" smtClean="0"/>
              <a:t>–</a:t>
            </a:r>
            <a:r>
              <a:rPr lang="en-US" sz="2800" dirty="0" smtClean="0"/>
              <a:t> Hybrid Cloud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762001" y="1375710"/>
            <a:ext cx="3190554" cy="16295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10PBs of additional storage</a:t>
            </a:r>
            <a:endParaRPr lang="en-US" sz="1100" dirty="0"/>
          </a:p>
        </p:txBody>
      </p:sp>
      <p:sp>
        <p:nvSpPr>
          <p:cNvPr id="34" name="Rectangle 33"/>
          <p:cNvSpPr/>
          <p:nvPr/>
        </p:nvSpPr>
        <p:spPr>
          <a:xfrm>
            <a:off x="7090230" y="4005090"/>
            <a:ext cx="1211258" cy="92046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18,000 </a:t>
            </a:r>
            <a:r>
              <a:rPr lang="en-US" dirty="0" smtClean="0"/>
              <a:t>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393902"/>
            <a:ext cx="7886700" cy="4731035"/>
          </a:xfrm>
        </p:spPr>
        <p:txBody>
          <a:bodyPr/>
          <a:lstStyle/>
          <a:p>
            <a:r>
              <a:rPr lang="en-US" b="1" dirty="0" smtClean="0"/>
              <a:t>Initial speed of implementation </a:t>
            </a:r>
            <a:r>
              <a:rPr lang="en-US" dirty="0" smtClean="0"/>
              <a:t>- when GEL was in startup we had 3 months to be able to accept sequences. Only a cloud solution could address these time scales.</a:t>
            </a:r>
          </a:p>
          <a:p>
            <a:r>
              <a:rPr lang="en-US" b="1" dirty="0" smtClean="0"/>
              <a:t>Compute demand is not constant </a:t>
            </a:r>
            <a:r>
              <a:rPr lang="mr-IN" dirty="0" smtClean="0"/>
              <a:t>–</a:t>
            </a:r>
            <a:r>
              <a:rPr lang="en-US" dirty="0" smtClean="0"/>
              <a:t> there is a need to flexi based on project demand</a:t>
            </a:r>
          </a:p>
          <a:p>
            <a:r>
              <a:rPr lang="en-US" b="1" dirty="0" smtClean="0"/>
              <a:t>Project timescales v’s rate of technology change </a:t>
            </a:r>
            <a:r>
              <a:rPr lang="mr-IN" dirty="0" smtClean="0"/>
              <a:t>–</a:t>
            </a:r>
            <a:r>
              <a:rPr lang="en-US" dirty="0" smtClean="0"/>
              <a:t> the adoption of any research environment is always slow than you plan, if you invest in technology early is will be obsolete by the time it is used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81-4E93-46C3-B835-E35B2B9C0FA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2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 Demand Types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984902" y="952904"/>
            <a:ext cx="0" cy="4882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46635" y="952904"/>
            <a:ext cx="0" cy="4882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8046" y="986774"/>
            <a:ext cx="2711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Traditional HPC Scheduled Grid Compute</a:t>
            </a:r>
          </a:p>
          <a:p>
            <a:endParaRPr lang="en-US" dirty="0"/>
          </a:p>
          <a:p>
            <a:r>
              <a:rPr lang="en-US" dirty="0" smtClean="0"/>
              <a:t>Static Centralized Resource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4902" y="985675"/>
            <a:ext cx="28617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On-Demand Compute with ‘thick nodes’</a:t>
            </a:r>
          </a:p>
          <a:p>
            <a:endParaRPr lang="en-US" dirty="0"/>
          </a:p>
          <a:p>
            <a:r>
              <a:rPr lang="en-US" dirty="0" smtClean="0"/>
              <a:t>Pop-up environment created by research team on demand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1857" y="989171"/>
            <a:ext cx="244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Searching on ‘research repository’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273756" y="3543705"/>
            <a:ext cx="903111" cy="4092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403152"/>
                </a:solidFill>
              </a:rPr>
              <a:t>Grid Master</a:t>
            </a:r>
            <a:endParaRPr lang="en-US" sz="1200" dirty="0">
              <a:solidFill>
                <a:srgbClr val="40315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046" y="4302882"/>
            <a:ext cx="688622" cy="4092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403152"/>
                </a:solidFill>
              </a:rPr>
              <a:t>Grid Exec</a:t>
            </a:r>
            <a:endParaRPr lang="en-US" sz="1200" dirty="0">
              <a:solidFill>
                <a:srgbClr val="40315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9068" y="4302882"/>
            <a:ext cx="688622" cy="4092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403152"/>
                </a:solidFill>
              </a:rPr>
              <a:t>Grid Exec</a:t>
            </a:r>
            <a:endParaRPr lang="en-US" sz="1200" dirty="0">
              <a:solidFill>
                <a:srgbClr val="40315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0090" y="4302882"/>
            <a:ext cx="688622" cy="4092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403152"/>
                </a:solidFill>
              </a:rPr>
              <a:t>Grid Exec</a:t>
            </a:r>
            <a:endParaRPr lang="en-US" sz="1200" dirty="0">
              <a:solidFill>
                <a:srgbClr val="403152"/>
              </a:solidFill>
            </a:endParaRPr>
          </a:p>
        </p:txBody>
      </p:sp>
      <p:cxnSp>
        <p:nvCxnSpPr>
          <p:cNvPr id="16" name="Elbow Connector 15"/>
          <p:cNvCxnSpPr>
            <a:stCxn id="9" idx="2"/>
            <a:endCxn id="10" idx="0"/>
          </p:cNvCxnSpPr>
          <p:nvPr/>
        </p:nvCxnSpPr>
        <p:spPr>
          <a:xfrm rot="5400000">
            <a:off x="438858" y="4016427"/>
            <a:ext cx="349955" cy="222955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2"/>
            <a:endCxn id="12" idx="0"/>
          </p:cNvCxnSpPr>
          <p:nvPr/>
        </p:nvCxnSpPr>
        <p:spPr>
          <a:xfrm rot="16200000" flipH="1">
            <a:off x="859368" y="3818870"/>
            <a:ext cx="349955" cy="618067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2"/>
            <a:endCxn id="14" idx="0"/>
          </p:cNvCxnSpPr>
          <p:nvPr/>
        </p:nvCxnSpPr>
        <p:spPr>
          <a:xfrm rot="16200000" flipH="1">
            <a:off x="1279879" y="3398359"/>
            <a:ext cx="349955" cy="1459089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3388484"/>
            <a:ext cx="2528712" cy="1411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78469" y="3412900"/>
            <a:ext cx="13901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Secure Compute </a:t>
            </a:r>
            <a:r>
              <a:rPr lang="en-US" sz="1100" dirty="0" err="1" smtClean="0"/>
              <a:t>Env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877776" y="3119264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Embassy</a:t>
            </a:r>
            <a:endParaRPr lang="en-US" sz="1100" dirty="0"/>
          </a:p>
        </p:txBody>
      </p:sp>
      <p:sp>
        <p:nvSpPr>
          <p:cNvPr id="27" name="Rectangle 26"/>
          <p:cNvSpPr/>
          <p:nvPr/>
        </p:nvSpPr>
        <p:spPr>
          <a:xfrm>
            <a:off x="293511" y="2468439"/>
            <a:ext cx="903111" cy="4092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403152"/>
                </a:solidFill>
              </a:rPr>
              <a:t>Head Node</a:t>
            </a:r>
            <a:endParaRPr lang="en-US" sz="1200" dirty="0">
              <a:solidFill>
                <a:srgbClr val="403152"/>
              </a:solidFill>
            </a:endParaRP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162987" y="3217031"/>
            <a:ext cx="666043" cy="1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6200000" flipH="1">
            <a:off x="599270" y="3217031"/>
            <a:ext cx="666043" cy="1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53517" y="3132796"/>
            <a:ext cx="6976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Submit Image</a:t>
            </a:r>
            <a:endParaRPr lang="en-US" sz="7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534744" y="3121188"/>
            <a:ext cx="5950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Submit Job</a:t>
            </a:r>
            <a:endParaRPr lang="en-US" sz="700" dirty="0"/>
          </a:p>
        </p:txBody>
      </p:sp>
      <p:sp>
        <p:nvSpPr>
          <p:cNvPr id="35" name="Can 34"/>
          <p:cNvSpPr/>
          <p:nvPr/>
        </p:nvSpPr>
        <p:spPr>
          <a:xfrm>
            <a:off x="540332" y="5292318"/>
            <a:ext cx="1606094" cy="578892"/>
          </a:xfrm>
          <a:prstGeom prst="can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3152"/>
                </a:solidFill>
              </a:rPr>
              <a:t>Data</a:t>
            </a:r>
            <a:endParaRPr lang="en-US" dirty="0">
              <a:solidFill>
                <a:srgbClr val="403152"/>
              </a:solidFill>
            </a:endParaRPr>
          </a:p>
        </p:txBody>
      </p:sp>
      <p:cxnSp>
        <p:nvCxnSpPr>
          <p:cNvPr id="36" name="Elbow Connector 35"/>
          <p:cNvCxnSpPr>
            <a:stCxn id="10" idx="2"/>
            <a:endCxn id="35" idx="1"/>
          </p:cNvCxnSpPr>
          <p:nvPr/>
        </p:nvCxnSpPr>
        <p:spPr>
          <a:xfrm rot="16200000" flipH="1">
            <a:off x="632761" y="4581700"/>
            <a:ext cx="580214" cy="841022"/>
          </a:xfrm>
          <a:prstGeom prst="bentConnector3">
            <a:avLst>
              <a:gd name="adj1" fmla="val 50000"/>
            </a:avLst>
          </a:prstGeom>
          <a:ln>
            <a:solidFill>
              <a:srgbClr val="3366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2" idx="2"/>
            <a:endCxn id="35" idx="1"/>
          </p:cNvCxnSpPr>
          <p:nvPr/>
        </p:nvCxnSpPr>
        <p:spPr>
          <a:xfrm rot="5400000">
            <a:off x="1053272" y="5002211"/>
            <a:ext cx="580214" cy="12700"/>
          </a:xfrm>
          <a:prstGeom prst="bentConnector3">
            <a:avLst>
              <a:gd name="adj1" fmla="val 50000"/>
            </a:avLst>
          </a:prstGeom>
          <a:ln>
            <a:solidFill>
              <a:srgbClr val="3366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4" idx="2"/>
            <a:endCxn id="35" idx="1"/>
          </p:cNvCxnSpPr>
          <p:nvPr/>
        </p:nvCxnSpPr>
        <p:spPr>
          <a:xfrm rot="5400000">
            <a:off x="1473783" y="4581700"/>
            <a:ext cx="580214" cy="841022"/>
          </a:xfrm>
          <a:prstGeom prst="bentConnector3">
            <a:avLst>
              <a:gd name="adj1" fmla="val 50000"/>
            </a:avLst>
          </a:prstGeom>
          <a:ln>
            <a:solidFill>
              <a:srgbClr val="3366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42697" y="3714384"/>
            <a:ext cx="903111" cy="4092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403152"/>
                </a:solidFill>
              </a:rPr>
              <a:t>Grid Master</a:t>
            </a:r>
            <a:endParaRPr lang="en-US" sz="1200" dirty="0">
              <a:solidFill>
                <a:srgbClr val="403152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26987" y="4473561"/>
            <a:ext cx="688622" cy="4092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403152"/>
                </a:solidFill>
              </a:rPr>
              <a:t>Grid Exec</a:t>
            </a:r>
            <a:endParaRPr lang="en-US" sz="1200" dirty="0">
              <a:solidFill>
                <a:srgbClr val="40315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68009" y="4473561"/>
            <a:ext cx="688622" cy="4092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403152"/>
                </a:solidFill>
              </a:rPr>
              <a:t>Grid Exec</a:t>
            </a:r>
            <a:endParaRPr lang="en-US" sz="1200" dirty="0">
              <a:solidFill>
                <a:srgbClr val="403152"/>
              </a:solidFill>
            </a:endParaRPr>
          </a:p>
        </p:txBody>
      </p:sp>
      <p:cxnSp>
        <p:nvCxnSpPr>
          <p:cNvPr id="52" name="Elbow Connector 51"/>
          <p:cNvCxnSpPr>
            <a:stCxn id="48" idx="2"/>
            <a:endCxn id="49" idx="0"/>
          </p:cNvCxnSpPr>
          <p:nvPr/>
        </p:nvCxnSpPr>
        <p:spPr>
          <a:xfrm rot="5400000">
            <a:off x="3607799" y="4187106"/>
            <a:ext cx="349955" cy="222955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8" idx="2"/>
            <a:endCxn id="50" idx="0"/>
          </p:cNvCxnSpPr>
          <p:nvPr/>
        </p:nvCxnSpPr>
        <p:spPr>
          <a:xfrm rot="16200000" flipH="1">
            <a:off x="4028309" y="3989549"/>
            <a:ext cx="349955" cy="618067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3054" y="5217052"/>
            <a:ext cx="2528712" cy="1411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111405" y="5217052"/>
            <a:ext cx="1119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Secure Compute </a:t>
            </a:r>
            <a:r>
              <a:rPr lang="en-US" sz="1100" dirty="0" err="1" smtClean="0"/>
              <a:t>Env</a:t>
            </a:r>
            <a:endParaRPr lang="en-US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3183054" y="4969553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Embassy</a:t>
            </a:r>
            <a:endParaRPr lang="en-US" sz="1100" dirty="0"/>
          </a:p>
        </p:txBody>
      </p:sp>
      <p:sp>
        <p:nvSpPr>
          <p:cNvPr id="58" name="Rectangle 57"/>
          <p:cNvSpPr/>
          <p:nvPr/>
        </p:nvSpPr>
        <p:spPr>
          <a:xfrm>
            <a:off x="3462452" y="2865371"/>
            <a:ext cx="903111" cy="4092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403152"/>
                </a:solidFill>
              </a:rPr>
              <a:t>Head Node</a:t>
            </a:r>
            <a:endParaRPr lang="en-US" sz="1200" dirty="0">
              <a:solidFill>
                <a:srgbClr val="403152"/>
              </a:solidFill>
            </a:endParaRPr>
          </a:p>
        </p:txBody>
      </p:sp>
      <p:cxnSp>
        <p:nvCxnSpPr>
          <p:cNvPr id="59" name="Elbow Connector 58"/>
          <p:cNvCxnSpPr>
            <a:stCxn id="58" idx="3"/>
            <a:endCxn id="67" idx="1"/>
          </p:cNvCxnSpPr>
          <p:nvPr/>
        </p:nvCxnSpPr>
        <p:spPr>
          <a:xfrm>
            <a:off x="4365563" y="3069982"/>
            <a:ext cx="389094" cy="12700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5400000">
            <a:off x="3671187" y="3497663"/>
            <a:ext cx="446139" cy="3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345808" y="2774905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Submit </a:t>
            </a:r>
            <a:br>
              <a:rPr lang="en-US" sz="700" dirty="0" smtClean="0"/>
            </a:br>
            <a:r>
              <a:rPr lang="en-US" sz="700" dirty="0" smtClean="0"/>
              <a:t>Image</a:t>
            </a:r>
            <a:endParaRPr lang="en-US" sz="700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3513381" y="3364845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Submit</a:t>
            </a:r>
            <a:br>
              <a:rPr lang="en-US" sz="700" dirty="0" smtClean="0"/>
            </a:br>
            <a:r>
              <a:rPr lang="en-US" sz="700" dirty="0" smtClean="0"/>
              <a:t> Job</a:t>
            </a:r>
            <a:endParaRPr lang="en-US" sz="700" dirty="0"/>
          </a:p>
        </p:txBody>
      </p:sp>
      <p:sp>
        <p:nvSpPr>
          <p:cNvPr id="63" name="Can 62"/>
          <p:cNvSpPr/>
          <p:nvPr/>
        </p:nvSpPr>
        <p:spPr>
          <a:xfrm>
            <a:off x="3709273" y="5689250"/>
            <a:ext cx="1606094" cy="578892"/>
          </a:xfrm>
          <a:prstGeom prst="can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3152"/>
                </a:solidFill>
              </a:rPr>
              <a:t>Data</a:t>
            </a:r>
            <a:endParaRPr lang="en-US" dirty="0">
              <a:solidFill>
                <a:srgbClr val="403152"/>
              </a:solidFill>
            </a:endParaRPr>
          </a:p>
        </p:txBody>
      </p:sp>
      <p:cxnSp>
        <p:nvCxnSpPr>
          <p:cNvPr id="65" name="Elbow Connector 64"/>
          <p:cNvCxnSpPr>
            <a:stCxn id="50" idx="2"/>
            <a:endCxn id="63" idx="1"/>
          </p:cNvCxnSpPr>
          <p:nvPr/>
        </p:nvCxnSpPr>
        <p:spPr>
          <a:xfrm rot="5400000">
            <a:off x="4109087" y="5286016"/>
            <a:ext cx="806467" cy="12700"/>
          </a:xfrm>
          <a:prstGeom prst="bentConnector3">
            <a:avLst>
              <a:gd name="adj1" fmla="val 50000"/>
            </a:avLst>
          </a:prstGeom>
          <a:ln>
            <a:solidFill>
              <a:srgbClr val="3366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754657" y="2865371"/>
            <a:ext cx="903111" cy="4092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403152"/>
                </a:solidFill>
              </a:rPr>
              <a:t>Cloud Control</a:t>
            </a:r>
            <a:endParaRPr lang="en-US" sz="1100" dirty="0">
              <a:solidFill>
                <a:srgbClr val="403152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754657" y="3704730"/>
            <a:ext cx="903111" cy="4092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403152"/>
                </a:solidFill>
              </a:rPr>
              <a:t>Thick Node</a:t>
            </a:r>
          </a:p>
          <a:p>
            <a:pPr algn="ctr"/>
            <a:r>
              <a:rPr lang="en-US" sz="700" dirty="0" smtClean="0">
                <a:solidFill>
                  <a:srgbClr val="403152"/>
                </a:solidFill>
              </a:rPr>
              <a:t>24 core 256GB RAM</a:t>
            </a:r>
            <a:endParaRPr lang="en-US" sz="700" dirty="0">
              <a:solidFill>
                <a:srgbClr val="403152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4168009" y="3274593"/>
            <a:ext cx="804957" cy="430137"/>
          </a:xfrm>
          <a:prstGeom prst="straightConnector1">
            <a:avLst/>
          </a:prstGeom>
          <a:ln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2"/>
            <a:endCxn id="73" idx="0"/>
          </p:cNvCxnSpPr>
          <p:nvPr/>
        </p:nvCxnSpPr>
        <p:spPr>
          <a:xfrm>
            <a:off x="5206213" y="3274593"/>
            <a:ext cx="0" cy="430137"/>
          </a:xfrm>
          <a:prstGeom prst="straightConnector1">
            <a:avLst/>
          </a:prstGeom>
          <a:ln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73" idx="2"/>
          </p:cNvCxnSpPr>
          <p:nvPr/>
        </p:nvCxnSpPr>
        <p:spPr>
          <a:xfrm rot="5400000">
            <a:off x="4144642" y="4627681"/>
            <a:ext cx="1575300" cy="547842"/>
          </a:xfrm>
          <a:prstGeom prst="bentConnector3">
            <a:avLst>
              <a:gd name="adj1" fmla="val 60261"/>
            </a:avLst>
          </a:prstGeom>
          <a:ln>
            <a:solidFill>
              <a:srgbClr val="3366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025" y="2064191"/>
            <a:ext cx="2909297" cy="39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613" y="1327551"/>
            <a:ext cx="7886700" cy="668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airlock is there, the issue now is who validates inbound and outbound data, this isn’t an IT issue!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81-4E93-46C3-B835-E35B2B9C0FA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3" y="2676294"/>
            <a:ext cx="7355655" cy="2669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3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Research Environment </a:t>
            </a:r>
            <a:r>
              <a:rPr lang="en-US" sz="3200" dirty="0"/>
              <a:t>f</a:t>
            </a:r>
            <a:r>
              <a:rPr lang="en-US" sz="3200" dirty="0" smtClean="0"/>
              <a:t>ront </a:t>
            </a:r>
            <a:r>
              <a:rPr lang="en-US" sz="3200" dirty="0" smtClean="0"/>
              <a:t>end performance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81-4E93-46C3-B835-E35B2B9C0FA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391" r="3048" b="14752"/>
          <a:stretch/>
        </p:blipFill>
        <p:spPr>
          <a:xfrm>
            <a:off x="514350" y="1895844"/>
            <a:ext cx="8463776" cy="405890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137102" y="2687444"/>
            <a:ext cx="111513" cy="1003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9" idx="2"/>
          </p:cNvCxnSpPr>
          <p:nvPr/>
        </p:nvCxnSpPr>
        <p:spPr>
          <a:xfrm flipV="1">
            <a:off x="2230244" y="2737625"/>
            <a:ext cx="1906858" cy="37356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192859" y="2737624"/>
            <a:ext cx="133813" cy="2591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43050" y="2669325"/>
            <a:ext cx="2594052" cy="1184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304372" y="2787805"/>
            <a:ext cx="3367668" cy="18364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4613">
            <a:off x="5921296" y="3895397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300mls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omics England powerpoint template_Aug15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6F8F8"/>
      </a:lt2>
      <a:accent1>
        <a:srgbClr val="33B8C8"/>
      </a:accent1>
      <a:accent2>
        <a:srgbClr val="0EAD84"/>
      </a:accent2>
      <a:accent3>
        <a:srgbClr val="AFDDE6"/>
      </a:accent3>
      <a:accent4>
        <a:srgbClr val="44546B"/>
      </a:accent4>
      <a:accent5>
        <a:srgbClr val="92C581"/>
      </a:accent5>
      <a:accent6>
        <a:srgbClr val="D4922D"/>
      </a:accent6>
      <a:hlink>
        <a:srgbClr val="33B8C8"/>
      </a:hlink>
      <a:folHlink>
        <a:srgbClr val="0099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2"/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Genomics England template_Aug15" id="{C5FBDC0E-C7FF-4918-B259-8FA5200A9255}" vid="{964F4778-F719-421F-98F5-873B06E271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Genomics England powerpoint template_Aug15.potx</Template>
  <TotalTime>50994</TotalTime>
  <Words>354</Words>
  <Application>Microsoft Macintosh PowerPoint</Application>
  <PresentationFormat>On-screen Show (4:3)</PresentationFormat>
  <Paragraphs>91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Mangal</vt:lpstr>
      <vt:lpstr>Arial</vt:lpstr>
      <vt:lpstr>Genomics England powerpoint template_Aug15</vt:lpstr>
      <vt:lpstr>PowerPoint Presentation</vt:lpstr>
      <vt:lpstr>Background</vt:lpstr>
      <vt:lpstr>Research Environment</vt:lpstr>
      <vt:lpstr>Physical Environment – Hybrid Cloud</vt:lpstr>
      <vt:lpstr>Major Factors</vt:lpstr>
      <vt:lpstr>Compute Demand Types</vt:lpstr>
      <vt:lpstr>Airlock</vt:lpstr>
      <vt:lpstr>Research Environment front end performance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Lisa Dinh</dc:creator>
  <cp:lastModifiedBy>Dave Brown</cp:lastModifiedBy>
  <cp:revision>90</cp:revision>
  <dcterms:created xsi:type="dcterms:W3CDTF">2014-09-04T10:41:40Z</dcterms:created>
  <dcterms:modified xsi:type="dcterms:W3CDTF">2018-01-17T14:11:10Z</dcterms:modified>
</cp:coreProperties>
</file>