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306" r:id="rId5"/>
    <p:sldId id="310" r:id="rId6"/>
    <p:sldId id="352" r:id="rId7"/>
    <p:sldId id="361" r:id="rId8"/>
    <p:sldId id="362" r:id="rId9"/>
    <p:sldId id="363" r:id="rId10"/>
    <p:sldId id="364" r:id="rId11"/>
    <p:sldId id="365" r:id="rId12"/>
    <p:sldId id="366" r:id="rId13"/>
    <p:sldId id="367" r:id="rId14"/>
    <p:sldId id="368" r:id="rId15"/>
    <p:sldId id="308" r:id="rId16"/>
    <p:sldId id="285"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26" r:id="rId32"/>
    <p:sldId id="383"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5DA"/>
    <a:srgbClr val="7F7F7F"/>
    <a:srgbClr val="00D2B3"/>
    <a:srgbClr val="402C73"/>
    <a:srgbClr val="000000"/>
    <a:srgbClr val="00B4E4"/>
    <a:srgbClr val="574F77"/>
    <a:srgbClr val="44375C"/>
    <a:srgbClr val="CBEEE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1" autoAdjust="0"/>
    <p:restoredTop sz="94280" autoAdjust="0"/>
  </p:normalViewPr>
  <p:slideViewPr>
    <p:cSldViewPr snapToGrid="0" showGuides="1">
      <p:cViewPr varScale="1">
        <p:scale>
          <a:sx n="117" d="100"/>
          <a:sy n="117" d="100"/>
        </p:scale>
        <p:origin x="132" y="162"/>
      </p:cViewPr>
      <p:guideLst>
        <p:guide orient="horz" pos="2160"/>
        <p:guide pos="529"/>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howGuides="1">
      <p:cViewPr varScale="1">
        <p:scale>
          <a:sx n="51" d="100"/>
          <a:sy n="51" d="100"/>
        </p:scale>
        <p:origin x="21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8088"/>
          </a:xfrm>
          <a:prstGeom prst="rect">
            <a:avLst/>
          </a:prstGeom>
        </p:spPr>
        <p:txBody>
          <a:bodyPr vert="horz" lIns="91778" tIns="45889" rIns="91778" bIns="45889" rtlCol="0"/>
          <a:lstStyle>
            <a:lvl1pPr algn="l">
              <a:defRPr sz="1200"/>
            </a:lvl1pPr>
          </a:lstStyle>
          <a:p>
            <a:endParaRPr lang="en-GB" dirty="0"/>
          </a:p>
        </p:txBody>
      </p:sp>
      <p:sp>
        <p:nvSpPr>
          <p:cNvPr id="3" name="Date Placeholder 2"/>
          <p:cNvSpPr>
            <a:spLocks noGrp="1"/>
          </p:cNvSpPr>
          <p:nvPr>
            <p:ph type="dt" sz="quarter" idx="1"/>
          </p:nvPr>
        </p:nvSpPr>
        <p:spPr>
          <a:xfrm>
            <a:off x="3849690" y="0"/>
            <a:ext cx="2946400" cy="498088"/>
          </a:xfrm>
          <a:prstGeom prst="rect">
            <a:avLst/>
          </a:prstGeom>
        </p:spPr>
        <p:txBody>
          <a:bodyPr vert="horz" lIns="91778" tIns="45889" rIns="91778" bIns="45889" rtlCol="0"/>
          <a:lstStyle>
            <a:lvl1pPr algn="r">
              <a:defRPr sz="1200"/>
            </a:lvl1pPr>
          </a:lstStyle>
          <a:p>
            <a:fld id="{5ADD26C7-5E41-445F-A06D-7EA3AD6E7808}" type="datetimeFigureOut">
              <a:rPr lang="en-GB" smtClean="0"/>
              <a:t>23/01/2018</a:t>
            </a:fld>
            <a:endParaRPr lang="en-GB" dirty="0"/>
          </a:p>
        </p:txBody>
      </p:sp>
      <p:sp>
        <p:nvSpPr>
          <p:cNvPr id="4" name="Footer Placeholder 3"/>
          <p:cNvSpPr>
            <a:spLocks noGrp="1"/>
          </p:cNvSpPr>
          <p:nvPr>
            <p:ph type="ftr" sz="quarter" idx="2"/>
          </p:nvPr>
        </p:nvSpPr>
        <p:spPr>
          <a:xfrm>
            <a:off x="1" y="9430137"/>
            <a:ext cx="2946400" cy="498088"/>
          </a:xfrm>
          <a:prstGeom prst="rect">
            <a:avLst/>
          </a:prstGeom>
        </p:spPr>
        <p:txBody>
          <a:bodyPr vert="horz" lIns="91778" tIns="45889" rIns="91778" bIns="458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0" y="9430137"/>
            <a:ext cx="2946400" cy="498088"/>
          </a:xfrm>
          <a:prstGeom prst="rect">
            <a:avLst/>
          </a:prstGeom>
        </p:spPr>
        <p:txBody>
          <a:bodyPr vert="horz" lIns="91778" tIns="45889" rIns="91778" bIns="45889" rtlCol="0" anchor="b"/>
          <a:lstStyle>
            <a:lvl1pPr algn="r">
              <a:defRPr sz="1200"/>
            </a:lvl1pPr>
          </a:lstStyle>
          <a:p>
            <a:fld id="{20DFEBB7-AC7C-401E-A254-15C9544E9FCB}" type="slidenum">
              <a:rPr lang="en-GB" smtClean="0"/>
              <a:t>‹#›</a:t>
            </a:fld>
            <a:endParaRPr lang="en-GB" dirty="0"/>
          </a:p>
        </p:txBody>
      </p:sp>
    </p:spTree>
    <p:extLst>
      <p:ext uri="{BB962C8B-B14F-4D97-AF65-F5344CB8AC3E}">
        <p14:creationId xmlns:p14="http://schemas.microsoft.com/office/powerpoint/2010/main" val="1954153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135"/>
          </a:xfrm>
          <a:prstGeom prst="rect">
            <a:avLst/>
          </a:prstGeom>
        </p:spPr>
        <p:txBody>
          <a:bodyPr vert="horz" lIns="91778" tIns="45889" rIns="91778" bIns="45889" rtlCol="0"/>
          <a:lstStyle>
            <a:lvl1pPr algn="l">
              <a:defRPr sz="1200"/>
            </a:lvl1pPr>
          </a:lstStyle>
          <a:p>
            <a:endParaRPr lang="en-GB" dirty="0"/>
          </a:p>
        </p:txBody>
      </p:sp>
      <p:sp>
        <p:nvSpPr>
          <p:cNvPr id="3" name="Date Placeholder 2"/>
          <p:cNvSpPr>
            <a:spLocks noGrp="1"/>
          </p:cNvSpPr>
          <p:nvPr>
            <p:ph type="dt" idx="1"/>
          </p:nvPr>
        </p:nvSpPr>
        <p:spPr>
          <a:xfrm>
            <a:off x="3850444" y="2"/>
            <a:ext cx="2945659" cy="498135"/>
          </a:xfrm>
          <a:prstGeom prst="rect">
            <a:avLst/>
          </a:prstGeom>
        </p:spPr>
        <p:txBody>
          <a:bodyPr vert="horz" lIns="91778" tIns="45889" rIns="91778" bIns="45889" rtlCol="0"/>
          <a:lstStyle>
            <a:lvl1pPr algn="r">
              <a:defRPr sz="1200"/>
            </a:lvl1pPr>
          </a:lstStyle>
          <a:p>
            <a:fld id="{CFC4D27E-F41C-411A-A1BC-7E5C2832C806}" type="datetimeFigureOut">
              <a:rPr lang="en-GB" smtClean="0"/>
              <a:t>23/01/2018</a:t>
            </a:fld>
            <a:endParaRPr lang="en-GB" dirty="0"/>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778" tIns="45889" rIns="91778" bIns="45889" rtlCol="0" anchor="ctr"/>
          <a:lstStyle/>
          <a:p>
            <a:endParaRPr lang="en-GB" dirty="0"/>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778" tIns="45889" rIns="91778" bIns="458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3"/>
            <a:ext cx="2945659" cy="498135"/>
          </a:xfrm>
          <a:prstGeom prst="rect">
            <a:avLst/>
          </a:prstGeom>
        </p:spPr>
        <p:txBody>
          <a:bodyPr vert="horz" lIns="91778" tIns="45889" rIns="91778" bIns="458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3"/>
            <a:ext cx="2945659" cy="498135"/>
          </a:xfrm>
          <a:prstGeom prst="rect">
            <a:avLst/>
          </a:prstGeom>
        </p:spPr>
        <p:txBody>
          <a:bodyPr vert="horz" lIns="91778" tIns="45889" rIns="91778" bIns="45889" rtlCol="0" anchor="b"/>
          <a:lstStyle>
            <a:lvl1pPr algn="r">
              <a:defRPr sz="1200"/>
            </a:lvl1pPr>
          </a:lstStyle>
          <a:p>
            <a:fld id="{3A8EB2DF-758C-4ACA-8784-16F0EBF1FE97}" type="slidenum">
              <a:rPr lang="en-GB" smtClean="0"/>
              <a:t>‹#›</a:t>
            </a:fld>
            <a:endParaRPr lang="en-GB" dirty="0"/>
          </a:p>
        </p:txBody>
      </p:sp>
    </p:spTree>
    <p:extLst>
      <p:ext uri="{BB962C8B-B14F-4D97-AF65-F5344CB8AC3E}">
        <p14:creationId xmlns:p14="http://schemas.microsoft.com/office/powerpoint/2010/main" val="108043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EB2DF-758C-4ACA-8784-16F0EBF1FE97}" type="slidenum">
              <a:rPr lang="en-GB" smtClean="0"/>
              <a:t>1</a:t>
            </a:fld>
            <a:endParaRPr lang="en-GB"/>
          </a:p>
        </p:txBody>
      </p:sp>
    </p:spTree>
    <p:extLst>
      <p:ext uri="{BB962C8B-B14F-4D97-AF65-F5344CB8AC3E}">
        <p14:creationId xmlns:p14="http://schemas.microsoft.com/office/powerpoint/2010/main" val="101015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 We will help you make it happen. Our expertise across 220 public sector cloud projects enables us to take the time, cost and risk of your cloud migration – especially for those complex traditional enterprise applications.</a:t>
            </a:r>
          </a:p>
          <a:p>
            <a:endParaRPr lang="en-GB" dirty="0"/>
          </a:p>
          <a:p>
            <a:r>
              <a:rPr lang="en-GB" dirty="0"/>
              <a:t>The final part of our strategy will enable us to solve a bigger part of the problem for our customers.</a:t>
            </a:r>
          </a:p>
          <a:p>
            <a:endParaRPr lang="en-GB" dirty="0"/>
          </a:p>
          <a:p>
            <a:r>
              <a:rPr lang="en-GB" dirty="0"/>
              <a:t>We’ve longed positioned ourselves as the ‘destination’. When customers get here, they’ll benefit from the best cloud – the fastest, the cheapest, the best connected. But whilst that is all true, customers often ask HOW they’d get from on-</a:t>
            </a:r>
            <a:r>
              <a:rPr lang="en-GB" dirty="0" err="1"/>
              <a:t>prem</a:t>
            </a:r>
            <a:r>
              <a:rPr lang="en-GB" dirty="0"/>
              <a:t> to our cloud.  And until now, our answer has been to refer them to our partners which most customers has found simply too hard.  </a:t>
            </a:r>
          </a:p>
          <a:p>
            <a:endParaRPr lang="en-GB" dirty="0"/>
          </a:p>
          <a:p>
            <a:r>
              <a:rPr lang="en-GB" dirty="0"/>
              <a:t>So our challenge is to make this easier for our customers. We will create a small ‘tiger team’ that can go into your environment and help you understand what you’ve got and how it’s interconnected.  We can help you understand your cloud options – how you can use Office 365 to replace Exchange servers, or Crown Hosting for your legacy mainframes – but most obviously how you can adopt out multi-cloud platform.  We’ll demonstrate how we use standard tools like </a:t>
            </a:r>
            <a:r>
              <a:rPr lang="en-GB" dirty="0" err="1"/>
              <a:t>Turbonomics</a:t>
            </a:r>
            <a:r>
              <a:rPr lang="en-GB" dirty="0"/>
              <a:t>, </a:t>
            </a:r>
            <a:r>
              <a:rPr lang="en-GB" dirty="0" err="1"/>
              <a:t>Zerto</a:t>
            </a:r>
            <a:r>
              <a:rPr lang="en-GB" dirty="0"/>
              <a:t> and Docker to migrate individual applications to our cloud. And we’ll give you the recipe book so you can execute the migration themselves, or just as likely, we will execute the migration for you by sub-contracting the project to selected specialists partners who have the scale and calibre of project managers, engineers and testers to tackle the end-to-end project.</a:t>
            </a:r>
          </a:p>
          <a:p>
            <a:endParaRPr lang="en-GB" dirty="0"/>
          </a:p>
          <a:p>
            <a:r>
              <a:rPr lang="en-GB" dirty="0"/>
              <a:t>In this way, we will help you to start to tackle the waste and inefficiency that is endemic in your traditional enterprise applications.</a:t>
            </a:r>
          </a:p>
          <a:p>
            <a:endParaRPr lang="en-GB" dirty="0"/>
          </a:p>
        </p:txBody>
      </p:sp>
      <p:sp>
        <p:nvSpPr>
          <p:cNvPr id="4" name="Slide Number Placeholder 3"/>
          <p:cNvSpPr>
            <a:spLocks noGrp="1"/>
          </p:cNvSpPr>
          <p:nvPr>
            <p:ph type="sldNum" sz="quarter" idx="10"/>
          </p:nvPr>
        </p:nvSpPr>
        <p:spPr/>
        <p:txBody>
          <a:bodyPr/>
          <a:lstStyle/>
          <a:p>
            <a:fld id="{3A8EB2DF-758C-4ACA-8784-16F0EBF1FE97}" type="slidenum">
              <a:rPr lang="en-GB" smtClean="0"/>
              <a:t>11</a:t>
            </a:fld>
            <a:endParaRPr lang="en-GB" dirty="0"/>
          </a:p>
        </p:txBody>
      </p:sp>
    </p:spTree>
    <p:extLst>
      <p:ext uri="{BB962C8B-B14F-4D97-AF65-F5344CB8AC3E}">
        <p14:creationId xmlns:p14="http://schemas.microsoft.com/office/powerpoint/2010/main" val="132830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8EB2DF-758C-4ACA-8784-16F0EBF1FE97}" type="slidenum">
              <a:rPr lang="en-GB" smtClean="0"/>
              <a:t>13</a:t>
            </a:fld>
            <a:endParaRPr lang="en-GB" dirty="0"/>
          </a:p>
        </p:txBody>
      </p:sp>
    </p:spTree>
    <p:extLst>
      <p:ext uri="{BB962C8B-B14F-4D97-AF65-F5344CB8AC3E}">
        <p14:creationId xmlns:p14="http://schemas.microsoft.com/office/powerpoint/2010/main" val="44780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EB2DF-758C-4ACA-8784-16F0EBF1FE97}" type="slidenum">
              <a:rPr lang="en-GB" smtClean="0"/>
              <a:t>29</a:t>
            </a:fld>
            <a:endParaRPr lang="en-GB"/>
          </a:p>
        </p:txBody>
      </p:sp>
    </p:spTree>
    <p:extLst>
      <p:ext uri="{BB962C8B-B14F-4D97-AF65-F5344CB8AC3E}">
        <p14:creationId xmlns:p14="http://schemas.microsoft.com/office/powerpoint/2010/main" val="137989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8EB2DF-758C-4ACA-8784-16F0EBF1FE97}" type="slidenum">
              <a:rPr lang="en-GB" smtClean="0"/>
              <a:t>2</a:t>
            </a:fld>
            <a:endParaRPr lang="en-GB" dirty="0"/>
          </a:p>
        </p:txBody>
      </p:sp>
    </p:spTree>
    <p:extLst>
      <p:ext uri="{BB962C8B-B14F-4D97-AF65-F5344CB8AC3E}">
        <p14:creationId xmlns:p14="http://schemas.microsoft.com/office/powerpoint/2010/main" val="117867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We’re principled and focused on doing one thing really well. We’re trusted by hundreds of public sector projects. We’re successful because we’re driven by our beliefs of ‘doing the right thing’ and ‘making a difference’. We’re home grown, home owned and know what we’re doing.</a:t>
            </a:r>
          </a:p>
        </p:txBody>
      </p:sp>
      <p:sp>
        <p:nvSpPr>
          <p:cNvPr id="4" name="Slide Number Placeholder 3"/>
          <p:cNvSpPr>
            <a:spLocks noGrp="1"/>
          </p:cNvSpPr>
          <p:nvPr>
            <p:ph type="sldNum" sz="quarter" idx="10"/>
          </p:nvPr>
        </p:nvSpPr>
        <p:spPr/>
        <p:txBody>
          <a:bodyPr/>
          <a:lstStyle/>
          <a:p>
            <a:fld id="{3A8EB2DF-758C-4ACA-8784-16F0EBF1FE97}" type="slidenum">
              <a:rPr lang="en-GB" smtClean="0"/>
              <a:t>4</a:t>
            </a:fld>
            <a:endParaRPr lang="en-GB" dirty="0"/>
          </a:p>
        </p:txBody>
      </p:sp>
    </p:spTree>
    <p:extLst>
      <p:ext uri="{BB962C8B-B14F-4D97-AF65-F5344CB8AC3E}">
        <p14:creationId xmlns:p14="http://schemas.microsoft.com/office/powerpoint/2010/main" val="199483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We’re credible. We’ve delivered some amazing innovation. We’ve been recognised on the international stage as well as the most prestigious awards in the UK such as the Queen’s Award for Enterprise for Innovation. Our innovation spans our technology, our commercials and our customer experience.</a:t>
            </a:r>
          </a:p>
        </p:txBody>
      </p:sp>
      <p:sp>
        <p:nvSpPr>
          <p:cNvPr id="4" name="Slide Number Placeholder 3"/>
          <p:cNvSpPr>
            <a:spLocks noGrp="1"/>
          </p:cNvSpPr>
          <p:nvPr>
            <p:ph type="sldNum" sz="quarter" idx="10"/>
          </p:nvPr>
        </p:nvSpPr>
        <p:spPr/>
        <p:txBody>
          <a:bodyPr/>
          <a:lstStyle/>
          <a:p>
            <a:fld id="{3A8EB2DF-758C-4ACA-8784-16F0EBF1FE97}" type="slidenum">
              <a:rPr lang="en-GB" smtClean="0"/>
              <a:t>5</a:t>
            </a:fld>
            <a:endParaRPr lang="en-GB" dirty="0"/>
          </a:p>
        </p:txBody>
      </p:sp>
    </p:spTree>
    <p:extLst>
      <p:ext uri="{BB962C8B-B14F-4D97-AF65-F5344CB8AC3E}">
        <p14:creationId xmlns:p14="http://schemas.microsoft.com/office/powerpoint/2010/main" val="199410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D9EA5F-F3D6-4695-8E20-8FC80C087D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Key message: The demands of public sector are changing, and we’re changing with them.</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At the same time, our public sector customers are facing new challenges</a:t>
            </a:r>
          </a:p>
          <a:p>
            <a:pPr marL="228600" indent="-228600">
              <a:buFont typeface="Arial" panose="020B0604020202020204" pitchFamily="34" charset="0"/>
              <a:buAutoNum type="arabicPeriod"/>
            </a:pPr>
            <a:r>
              <a:rPr lang="en-GB" dirty="0"/>
              <a:t>The government agenda is increasingly focused on the implications of Brexit. Departments will need to adapt to these new challenges and new opportunities. This will require existing systems to be modernised and new systems to be quickly implemented. As precious resources will be focused on Brexit, even public sector organisations that are not directly involved will need to achieve new efficiencies. Hence, there will be even greater demand for cost-effective and flexible public sector IT. </a:t>
            </a:r>
          </a:p>
          <a:p>
            <a:pPr marL="228600" indent="-228600">
              <a:buFont typeface="Arial" panose="020B0604020202020204" pitchFamily="34" charset="0"/>
              <a:buAutoNum type="arabicPeriod"/>
            </a:pPr>
            <a:r>
              <a:rPr lang="en-GB" dirty="0"/>
              <a:t>Secondly, the general public are becoming increasing aware of the value of their data and how commercial and public sector organisations are handing this data.  The new General Data Protection Regulation will put even greater onus on the decisions organisations make with regard to respecting data privacy.  And at the same time the threat from privacy activists and nation states is at an all time high, as one can see with the increasing frequency of cyber attacks. </a:t>
            </a:r>
          </a:p>
          <a:p>
            <a:pPr marL="228600" indent="-228600">
              <a:buFont typeface="Arial" panose="020B0604020202020204" pitchFamily="34" charset="0"/>
              <a:buAutoNum type="arabicPeriod"/>
            </a:pPr>
            <a:r>
              <a:rPr lang="en-GB" dirty="0"/>
              <a:t>And finally, we’re seeing much greater use of multi-agency solutions and shared services that are designed to enable public sector to be much more joined up, and therefore less wasteful and inefficient.  Hence, the IT siloes characteristic of on-premises datacentres and wholesale IT outsourcing is making way for common technology services such as Government-as-a-Platform, Defence-as-a-Platform and the NHS Data Services Platform.</a:t>
            </a:r>
          </a:p>
          <a:p>
            <a:pPr marL="228600" indent="-228600">
              <a:buFont typeface="Arial" panose="020B0604020202020204" pitchFamily="34" charset="0"/>
              <a:buAutoNum type="arabicPeriod"/>
            </a:pPr>
            <a:endParaRPr lang="en-GB" dirty="0"/>
          </a:p>
          <a:p>
            <a:pPr marL="0" indent="0">
              <a:buFont typeface="Arial" panose="020B0604020202020204" pitchFamily="34" charset="0"/>
              <a:buNone/>
            </a:pPr>
            <a:r>
              <a:rPr lang="en-GB" dirty="0"/>
              <a:t>So, true to our values, UKCloud is focused on doing the right thing for public sector by adapting to meet these new requirements.</a:t>
            </a:r>
          </a:p>
          <a:p>
            <a:pPr marL="228600" indent="-228600">
              <a:buFont typeface="Arial" panose="020B0604020202020204" pitchFamily="34" charset="0"/>
              <a:buAutoNum type="arabicPeriod"/>
            </a:pPr>
            <a:endParaRPr lang="en-GB" dirty="0"/>
          </a:p>
        </p:txBody>
      </p:sp>
    </p:spTree>
    <p:extLst>
      <p:ext uri="{BB962C8B-B14F-4D97-AF65-F5344CB8AC3E}">
        <p14:creationId xmlns:p14="http://schemas.microsoft.com/office/powerpoint/2010/main" val="164604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D9EA5F-F3D6-4695-8E20-8FC80C087D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 Cloud has become the new normal. But it has not yet disrupted the 80% of traditional IT hosting.  We’re focusing our efforts on this new wave of cloud adoption – necessary to support the demands of better efficiency, more agility and managed risk.</a:t>
            </a:r>
          </a:p>
          <a:p>
            <a:endParaRPr lang="en-GB" dirty="0"/>
          </a:p>
          <a:p>
            <a:r>
              <a:rPr lang="en-GB" dirty="0"/>
              <a:t>For there’s another change that’s particularly exciting.</a:t>
            </a:r>
          </a:p>
          <a:p>
            <a:endParaRPr lang="en-GB" dirty="0"/>
          </a:p>
          <a:p>
            <a:r>
              <a:rPr lang="en-GB" dirty="0"/>
              <a:t>You see, Cloud has only been successful in disrupting new solutions, greenfield projects or discrete solutions that were seen as low hanging fruit.  The majority of the 220 UK public sector projects that we’ve helped support can be </a:t>
            </a:r>
            <a:r>
              <a:rPr lang="en-GB" dirty="0" err="1"/>
              <a:t>catagorised</a:t>
            </a:r>
            <a:r>
              <a:rPr lang="en-GB" dirty="0"/>
              <a:t> as being innovation or transformation.  They represent just 20% and on organisations IT spend.</a:t>
            </a:r>
          </a:p>
          <a:p>
            <a:endParaRPr lang="en-GB" dirty="0"/>
          </a:p>
          <a:p>
            <a:r>
              <a:rPr lang="en-GB" dirty="0"/>
              <a:t>Analysis from the likes of Gartner show that 80% of IT resources are spent ‘keeping the lights on’ for the large number of traditional, enterprise solutions – backup, patching, upgrades, etc.   There is massive inefficiency across these IT systems – they are siloed, plagued with overcapacity and are anything but agile – impeding the ability to change and adapt.</a:t>
            </a:r>
          </a:p>
          <a:p>
            <a:endParaRPr lang="en-GB" dirty="0"/>
          </a:p>
          <a:p>
            <a:r>
              <a:rPr lang="en-GB" dirty="0"/>
              <a:t>We believe, cloud represents a massive opportunity to reduce the waste and inefficiency across traditional enterprise systems.  True to our principle of “doing the right thing”, we have an opportunity to apply our tremendous skill and expertise to help public sector tackle their bigger issues.</a:t>
            </a:r>
          </a:p>
          <a:p>
            <a:endParaRPr lang="en-GB" dirty="0"/>
          </a:p>
          <a:p>
            <a:r>
              <a:rPr lang="en-GB" dirty="0"/>
              <a:t>We’re at the tip of the iceberg, and this next wave of cloud adoption will drive even greater value and agility to help UK Public Sector meet those new demands mentioned previously.  </a:t>
            </a:r>
          </a:p>
        </p:txBody>
      </p:sp>
    </p:spTree>
    <p:extLst>
      <p:ext uri="{BB962C8B-B14F-4D97-AF65-F5344CB8AC3E}">
        <p14:creationId xmlns:p14="http://schemas.microsoft.com/office/powerpoint/2010/main" val="151947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 There is no one-size-fits-all solution. Different solutions are required to support different requirements.  UKCloud support each stage of this journey. In this way, we enable cloud to disrupt in areas other providers can’t reach.</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B2DF-758C-4ACA-8784-16F0EBF1FE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33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 We are multi-cloud experts. We’ve been doing it for years with our VMW, OpenStack and Oracle platforms – and we’re taking it to a new level with a joint proposition with Microsoft to become the </a:t>
            </a:r>
            <a:r>
              <a:rPr lang="en-GB" b="1" dirty="0" err="1"/>
              <a:t>defacto</a:t>
            </a:r>
            <a:r>
              <a:rPr lang="en-GB" b="1" dirty="0"/>
              <a:t> Azure </a:t>
            </a:r>
            <a:r>
              <a:rPr lang="en-GB" b="1" dirty="0" err="1"/>
              <a:t>GovCloud</a:t>
            </a:r>
            <a:r>
              <a:rPr lang="en-GB" b="1" dirty="0"/>
              <a:t> for UKPS.</a:t>
            </a:r>
          </a:p>
          <a:p>
            <a:endParaRPr lang="en-GB" dirty="0"/>
          </a:p>
          <a:p>
            <a:r>
              <a:rPr lang="en-GB" dirty="0"/>
              <a:t>The first component of our strategy is to leverage and extend our capability of running multiple cloud platforms, to demonstrate that we are multi-cloud experts.</a:t>
            </a:r>
          </a:p>
          <a:p>
            <a:endParaRPr lang="en-GB" dirty="0"/>
          </a:p>
          <a:p>
            <a:r>
              <a:rPr lang="en-GB" dirty="0"/>
              <a:t>We’ve long demonstrated that one-size-doesn’t-fit all.  We started out with a single VMware platform, but our customers increasingly told us that while it was great for traditional applications (mode 1 in Gartner speak), it was not so good for cloud native applications (mode 2), characterised by programmatic control, dynamic and elastic scaling, microservices, etc.  So we looked for something comparable with the proprietary global public clouds – and landed on OpenStack, </a:t>
            </a:r>
            <a:r>
              <a:rPr lang="en-GB" dirty="0" err="1"/>
              <a:t>OpenShift</a:t>
            </a:r>
            <a:r>
              <a:rPr lang="en-GB" dirty="0"/>
              <a:t> and </a:t>
            </a:r>
            <a:r>
              <a:rPr lang="en-GB" dirty="0" err="1"/>
              <a:t>CloudFoundry</a:t>
            </a:r>
            <a:r>
              <a:rPr lang="en-GB" dirty="0"/>
              <a:t>.</a:t>
            </a:r>
          </a:p>
          <a:p>
            <a:endParaRPr lang="en-GB" dirty="0"/>
          </a:p>
          <a:p>
            <a:r>
              <a:rPr lang="en-GB" dirty="0"/>
              <a:t>Customers were then telling us that neither VMware or OpenStack could meet their needs for their Oracle applications – so we built out a cloud platform powered by Oracle technology.</a:t>
            </a:r>
          </a:p>
          <a:p>
            <a:endParaRPr lang="en-GB" dirty="0"/>
          </a:p>
          <a:p>
            <a:r>
              <a:rPr lang="en-GB" dirty="0"/>
              <a:t>We had begun our journey to multi-cloud.</a:t>
            </a:r>
          </a:p>
          <a:p>
            <a:endParaRPr lang="en-GB" dirty="0"/>
          </a:p>
          <a:p>
            <a:r>
              <a:rPr lang="en-GB" dirty="0"/>
              <a:t>So what’s next?  </a:t>
            </a:r>
          </a:p>
          <a:p>
            <a:endParaRPr lang="en-GB" dirty="0"/>
          </a:p>
          <a:p>
            <a:r>
              <a:rPr lang="en-GB" dirty="0"/>
              <a:t>CLICK We’ll we’re excited to announce our next cloud platform will be a UKPS region of Microsoft Azure – a bit like Microsoft’s own </a:t>
            </a:r>
            <a:r>
              <a:rPr lang="en-GB" dirty="0" err="1"/>
              <a:t>GovCloud</a:t>
            </a:r>
            <a:r>
              <a:rPr lang="en-GB" dirty="0"/>
              <a:t> region in the US.</a:t>
            </a:r>
          </a:p>
          <a:p>
            <a:endParaRPr lang="en-GB" dirty="0"/>
          </a:p>
          <a:p>
            <a:r>
              <a:rPr lang="en-GB" dirty="0"/>
              <a:t>What’s really exciting about this is that it is a joint proposition supported by </a:t>
            </a:r>
            <a:r>
              <a:rPr lang="en-GB" dirty="0" err="1"/>
              <a:t>CxO</a:t>
            </a:r>
            <a:r>
              <a:rPr lang="en-GB" dirty="0"/>
              <a:t> level within Microsoft UK.  They recognise that public cloud platforms aren’t suitable for everything, hence their hybrid cloud strategy enables specialist providers like UKCloud to provide Azure cloud services within a UK sovereign, high assurance and well connected multi-cloud platform.  UKCloud will effectively become the de-facto UKPS Azure region. </a:t>
            </a:r>
          </a:p>
          <a:p>
            <a:endParaRPr lang="en-GB" dirty="0"/>
          </a:p>
          <a:p>
            <a:r>
              <a:rPr lang="en-GB" dirty="0"/>
              <a:t>CLICK Similar can be said of the next generation of our Oracle platform. We’ll adopt Oracle’s “Cloud at Customer” technology which enables us to provide genuine Oracle cloud services with all the benefits of </a:t>
            </a:r>
            <a:r>
              <a:rPr lang="en-GB" dirty="0" err="1"/>
              <a:t>UKCloud’s</a:t>
            </a:r>
            <a:r>
              <a:rPr lang="en-GB" dirty="0"/>
              <a:t> assured and sovereign platform. Like Microsoft, Oracle’s cloud strategy recognises that customers demand choice as to where to run their cloud technology – customers don’t want to be locked in to a ‘whole-service’ dependency on any provider. Together, UKCloud, Microsoft and Oracle can provide a compelling alternative to the ‘whole-service’ model promoted by AWS.</a:t>
            </a:r>
          </a:p>
          <a:p>
            <a:endParaRPr lang="en-GB" dirty="0"/>
          </a:p>
          <a:p>
            <a:r>
              <a:rPr lang="en-GB" dirty="0"/>
              <a:t>These new capabilities cement our position as multi-cloud experts.  We will be ideally positioned to help you move from a diverse heterogenous environment to a multi-cloud environment – Oracle to Oracle, VMware to VMware, Microsoft to Microsoft and Opensource to Opensource. </a:t>
            </a:r>
          </a:p>
        </p:txBody>
      </p:sp>
      <p:sp>
        <p:nvSpPr>
          <p:cNvPr id="4" name="Slide Number Placeholder 3"/>
          <p:cNvSpPr>
            <a:spLocks noGrp="1"/>
          </p:cNvSpPr>
          <p:nvPr>
            <p:ph type="sldNum" sz="quarter" idx="10"/>
          </p:nvPr>
        </p:nvSpPr>
        <p:spPr/>
        <p:txBody>
          <a:bodyPr/>
          <a:lstStyle/>
          <a:p>
            <a:fld id="{3A8EB2DF-758C-4ACA-8784-16F0EBF1FE97}" type="slidenum">
              <a:rPr lang="en-GB" smtClean="0"/>
              <a:t>9</a:t>
            </a:fld>
            <a:endParaRPr lang="en-GB"/>
          </a:p>
        </p:txBody>
      </p:sp>
    </p:spTree>
    <p:extLst>
      <p:ext uri="{BB962C8B-B14F-4D97-AF65-F5344CB8AC3E}">
        <p14:creationId xmlns:p14="http://schemas.microsoft.com/office/powerpoint/2010/main" val="25502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 We’re safe and trusted.  We are an extension of the government’s own datacentres (CHDC) into Crown Campus – government-grade, UK </a:t>
            </a:r>
            <a:r>
              <a:rPr lang="en-GB" b="1" dirty="0" err="1"/>
              <a:t>soveregin</a:t>
            </a:r>
            <a:r>
              <a:rPr lang="en-GB" b="1" dirty="0"/>
              <a:t> multi-cloud services for the most mission critical and sensitive workloads (including those classified above OFFICIAL)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second element of our strategy harnesses our prominence within the Ark data centre campus.</a:t>
            </a:r>
          </a:p>
          <a:p>
            <a:endParaRPr lang="en-GB" dirty="0"/>
          </a:p>
          <a:p>
            <a:r>
              <a:rPr lang="en-GB" dirty="0"/>
              <a:t>Our customers tell us that they have a number of solutions where cloud is not an option – mainframes, Sun </a:t>
            </a:r>
            <a:r>
              <a:rPr lang="en-GB" dirty="0" err="1"/>
              <a:t>Sparc</a:t>
            </a:r>
            <a:r>
              <a:rPr lang="en-GB" dirty="0"/>
              <a:t>, etc.  They are moving these solutions into the Government’s own data centre – Crown Hosting – which is a joint venture between Ark and Cabinet Office. </a:t>
            </a:r>
          </a:p>
          <a:p>
            <a:endParaRPr lang="en-GB" dirty="0"/>
          </a:p>
          <a:p>
            <a:r>
              <a:rPr lang="en-GB" dirty="0"/>
              <a:t>Some customers are going a step further, and wish to build a private cloud inside of Crown Hosting.  Until now, we’ve been actively selling against that as we believe the business case for private cloud just doesn’t stack up.  A belief that’s supported by examples like DWP who have spent tens of millions to create a </a:t>
            </a:r>
            <a:r>
              <a:rPr lang="en-GB" dirty="0" err="1"/>
              <a:t>Vmware</a:t>
            </a:r>
            <a:r>
              <a:rPr lang="en-GB" dirty="0"/>
              <a:t> cloud platform (much like our own) and has still taken years to deliver and will now support a much reduced scope.  This is the sort of waste of taxpayer money that we’re focused on preventing.</a:t>
            </a:r>
          </a:p>
          <a:p>
            <a:endParaRPr lang="en-GB" dirty="0"/>
          </a:p>
          <a:p>
            <a:r>
              <a:rPr lang="en-GB" dirty="0"/>
              <a:t>So we’re working with Crown Hosting on a proposition called Crown Campus.  This builds on the colocation environment that is Crown Hosting by bringing in ‘on-campus’ cloud providers such as </a:t>
            </a:r>
            <a:r>
              <a:rPr lang="en-GB" dirty="0" err="1"/>
              <a:t>UKCloud</a:t>
            </a:r>
            <a:r>
              <a:rPr lang="en-GB" dirty="0"/>
              <a:t>, Expo-E and Capita. This gives you a choice of the right service provider for your requirement – and we believe </a:t>
            </a:r>
            <a:r>
              <a:rPr lang="en-GB" dirty="0" err="1"/>
              <a:t>UKCloud</a:t>
            </a:r>
            <a:r>
              <a:rPr lang="en-GB" dirty="0"/>
              <a:t>, as the only genuine multi-cloud provider, will be the most obvious choice.  Our proposition is simple, we’ve been building and operating clouds for years – so we can reduce the time, cost and risk of implementing a private cloud.  We can take any one of our multi-cloud environments and deploy that as a private cloud either in our datacentre or in Crown Hosting.</a:t>
            </a:r>
          </a:p>
          <a:p>
            <a:endParaRPr lang="en-GB" dirty="0"/>
          </a:p>
          <a:p>
            <a:r>
              <a:rPr lang="en-GB" dirty="0"/>
              <a:t>So Crown Campus will be the government grade hosting environment for both non-cloud and multi-cloud services.  It’s safety and sovereignty makes it especially relevant for higher security workloads including those classified at SECRET.</a:t>
            </a:r>
          </a:p>
          <a:p>
            <a:endParaRPr lang="en-GB" dirty="0"/>
          </a:p>
          <a:p>
            <a:endParaRPr lang="en-GB" dirty="0"/>
          </a:p>
        </p:txBody>
      </p:sp>
      <p:sp>
        <p:nvSpPr>
          <p:cNvPr id="4" name="Slide Number Placeholder 3"/>
          <p:cNvSpPr>
            <a:spLocks noGrp="1"/>
          </p:cNvSpPr>
          <p:nvPr>
            <p:ph type="sldNum" sz="quarter" idx="10"/>
          </p:nvPr>
        </p:nvSpPr>
        <p:spPr/>
        <p:txBody>
          <a:bodyPr/>
          <a:lstStyle/>
          <a:p>
            <a:fld id="{3A8EB2DF-758C-4ACA-8784-16F0EBF1FE97}" type="slidenum">
              <a:rPr lang="en-GB" smtClean="0"/>
              <a:t>10</a:t>
            </a:fld>
            <a:endParaRPr lang="en-GB"/>
          </a:p>
        </p:txBody>
      </p:sp>
    </p:spTree>
    <p:extLst>
      <p:ext uri="{BB962C8B-B14F-4D97-AF65-F5344CB8AC3E}">
        <p14:creationId xmlns:p14="http://schemas.microsoft.com/office/powerpoint/2010/main" val="9554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894"/>
            <a:ext cx="12192000" cy="68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2" name="Title 1"/>
          <p:cNvSpPr>
            <a:spLocks noGrp="1"/>
          </p:cNvSpPr>
          <p:nvPr>
            <p:ph type="ctrTitle"/>
          </p:nvPr>
        </p:nvSpPr>
        <p:spPr>
          <a:xfrm>
            <a:off x="1523999" y="4036581"/>
            <a:ext cx="9144000" cy="960055"/>
          </a:xfrm>
        </p:spPr>
        <p:txBody>
          <a:bodyPr anchor="b">
            <a:normAutofit/>
          </a:bodyPr>
          <a:lstStyle>
            <a:lvl1pPr algn="ctr">
              <a:defRPr sz="4000">
                <a:solidFill>
                  <a:schemeClr val="tx2"/>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3999" y="5091576"/>
            <a:ext cx="9144000" cy="1011149"/>
          </a:xfrm>
        </p:spPr>
        <p:txBody>
          <a:bodyPr/>
          <a:lstStyle>
            <a:lvl1pPr marL="0" indent="0" algn="ctr">
              <a:buNone/>
              <a:defRPr sz="2400">
                <a:solidFill>
                  <a:schemeClr val="bg1"/>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defRPr>
                <a:solidFill>
                  <a:srgbClr val="44375C"/>
                </a:solidFill>
              </a:defRPr>
            </a:lvl1pPr>
          </a:lstStyle>
          <a:p>
            <a:r>
              <a:rPr lang="en-GB" dirty="0"/>
              <a:t>Commercial in Confidence</a:t>
            </a:r>
          </a:p>
        </p:txBody>
      </p:sp>
      <p:sp>
        <p:nvSpPr>
          <p:cNvPr id="10" name="Slide Number Placeholder 5"/>
          <p:cNvSpPr>
            <a:spLocks noGrp="1"/>
          </p:cNvSpPr>
          <p:nvPr>
            <p:ph type="sldNum" sz="quarter" idx="4"/>
          </p:nvPr>
        </p:nvSpPr>
        <p:spPr>
          <a:xfrm>
            <a:off x="10248676" y="6155560"/>
            <a:ext cx="1105125" cy="365125"/>
          </a:xfrm>
          <a:prstGeom prst="rect">
            <a:avLst/>
          </a:prstGeom>
        </p:spPr>
        <p:txBody>
          <a:bodyPr vert="horz" lIns="91440" tIns="45720" rIns="91440" bIns="45720" rtlCol="0" anchor="ctr"/>
          <a:lstStyle>
            <a:lvl1pPr algn="r">
              <a:defRPr sz="1800">
                <a:solidFill>
                  <a:schemeClr val="bg1"/>
                </a:solidFill>
              </a:defRPr>
            </a:lvl1pPr>
          </a:lstStyle>
          <a:p>
            <a:fld id="{E8AEC697-2F24-4C1D-BA16-B8A5F4774E29}" type="slidenum">
              <a:rPr lang="en-GB" smtClean="0"/>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6036" y="1882026"/>
            <a:ext cx="3924000" cy="1190865"/>
          </a:xfrm>
          <a:prstGeom prst="rect">
            <a:avLst/>
          </a:prstGeom>
        </p:spPr>
      </p:pic>
    </p:spTree>
    <p:extLst>
      <p:ext uri="{BB962C8B-B14F-4D97-AF65-F5344CB8AC3E}">
        <p14:creationId xmlns:p14="http://schemas.microsoft.com/office/powerpoint/2010/main" val="12050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2"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3"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4"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120987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2"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3"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4"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382851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2"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3"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4"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3523571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6758" y="515255"/>
            <a:ext cx="11009811" cy="793499"/>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59822" y="1825625"/>
            <a:ext cx="5181600" cy="38069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5263" y="1825625"/>
            <a:ext cx="5181600" cy="3806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
        <p:nvSpPr>
          <p:cNvPr id="12"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13" name="Slide Number Placeholder 5"/>
          <p:cNvSpPr>
            <a:spLocks noGrp="1"/>
          </p:cNvSpPr>
          <p:nvPr>
            <p:ph type="sldNum" sz="quarter" idx="12"/>
          </p:nvPr>
        </p:nvSpPr>
        <p:spPr>
          <a:xfrm>
            <a:off x="10248676" y="6152385"/>
            <a:ext cx="1105125" cy="365125"/>
          </a:xfrm>
        </p:spPr>
        <p:txBody>
          <a:bodyPr/>
          <a:lstStyle>
            <a:lvl1pPr>
              <a:defRPr sz="1800">
                <a:solidFill>
                  <a:schemeClr val="tx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135812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
        <p:nvSpPr>
          <p:cNvPr id="11"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15" name="Slide Number Placeholder 5"/>
          <p:cNvSpPr>
            <a:spLocks noGrp="1"/>
          </p:cNvSpPr>
          <p:nvPr>
            <p:ph type="sldNum" sz="quarter" idx="12"/>
          </p:nvPr>
        </p:nvSpPr>
        <p:spPr>
          <a:xfrm>
            <a:off x="10248676" y="6152385"/>
            <a:ext cx="1105125" cy="365125"/>
          </a:xfrm>
        </p:spPr>
        <p:txBody>
          <a:bodyPr/>
          <a:lstStyle>
            <a:lvl1pPr>
              <a:defRPr sz="1800">
                <a:solidFill>
                  <a:schemeClr val="tx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102098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
        <p:nvSpPr>
          <p:cNvPr id="9"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10" name="Slide Number Placeholder 5"/>
          <p:cNvSpPr>
            <a:spLocks noGrp="1"/>
          </p:cNvSpPr>
          <p:nvPr>
            <p:ph type="sldNum" sz="quarter" idx="12"/>
          </p:nvPr>
        </p:nvSpPr>
        <p:spPr>
          <a:xfrm>
            <a:off x="10248676" y="6152385"/>
            <a:ext cx="1105125" cy="365125"/>
          </a:xfrm>
        </p:spPr>
        <p:txBody>
          <a:bodyPr/>
          <a:lstStyle>
            <a:lvl1pPr>
              <a:defRPr sz="1800">
                <a:solidFill>
                  <a:schemeClr val="tx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372705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4" name="Rectangle 3"/>
          <p:cNvSpPr/>
          <p:nvPr userDrawn="1"/>
        </p:nvSpPr>
        <p:spPr>
          <a:xfrm>
            <a:off x="0" y="-6894"/>
            <a:ext cx="121920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6036" y="1210436"/>
            <a:ext cx="3924000" cy="2534045"/>
          </a:xfrm>
          <a:prstGeom prst="rect">
            <a:avLst/>
          </a:prstGeom>
        </p:spPr>
      </p:pic>
      <p:sp>
        <p:nvSpPr>
          <p:cNvPr id="2" name="Title 1"/>
          <p:cNvSpPr>
            <a:spLocks noGrp="1"/>
          </p:cNvSpPr>
          <p:nvPr>
            <p:ph type="ctrTitle"/>
          </p:nvPr>
        </p:nvSpPr>
        <p:spPr>
          <a:xfrm>
            <a:off x="1523999" y="4036581"/>
            <a:ext cx="9144000" cy="960055"/>
          </a:xfrm>
        </p:spPr>
        <p:txBody>
          <a:bodyPr anchor="b">
            <a:normAutofit/>
          </a:bodyPr>
          <a:lstStyle>
            <a:lvl1pPr algn="ctr">
              <a:defRPr sz="4000">
                <a:solidFill>
                  <a:schemeClr val="tx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3999" y="5091576"/>
            <a:ext cx="9144000" cy="1011149"/>
          </a:xfrm>
        </p:spPr>
        <p:txBody>
          <a:bodyPr/>
          <a:lstStyle>
            <a:lvl1pPr marL="0" indent="0" algn="ctr">
              <a:buNone/>
              <a:defRPr sz="2400">
                <a:solidFill>
                  <a:schemeClr val="bg1"/>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a:t>Commercial in Confidence</a:t>
            </a:r>
          </a:p>
        </p:txBody>
      </p:sp>
      <p:sp>
        <p:nvSpPr>
          <p:cNvPr id="10" name="Slide Number Placeholder 5"/>
          <p:cNvSpPr>
            <a:spLocks noGrp="1"/>
          </p:cNvSpPr>
          <p:nvPr>
            <p:ph type="sldNum" sz="quarter" idx="4"/>
          </p:nvPr>
        </p:nvSpPr>
        <p:spPr>
          <a:xfrm>
            <a:off x="10248676" y="6155560"/>
            <a:ext cx="1105125" cy="365125"/>
          </a:xfrm>
          <a:prstGeom prst="rect">
            <a:avLst/>
          </a:prstGeom>
        </p:spPr>
        <p:txBody>
          <a:bodyPr vert="horz" lIns="91440" tIns="45720" rIns="91440" bIns="45720" rtlCol="0" anchor="ctr"/>
          <a:lstStyle>
            <a:lvl1pPr algn="r">
              <a:defRPr sz="1800">
                <a:solidFill>
                  <a:schemeClr val="bg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28701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59" y="1528549"/>
            <a:ext cx="10839994" cy="4275351"/>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6"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9" name="Title Placeholder 1"/>
          <p:cNvSpPr>
            <a:spLocks noGrp="1"/>
          </p:cNvSpPr>
          <p:nvPr>
            <p:ph type="title"/>
          </p:nvPr>
        </p:nvSpPr>
        <p:spPr>
          <a:xfrm>
            <a:off x="746759" y="515255"/>
            <a:ext cx="10983686" cy="793499"/>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Tree>
    <p:extLst>
      <p:ext uri="{BB962C8B-B14F-4D97-AF65-F5344CB8AC3E}">
        <p14:creationId xmlns:p14="http://schemas.microsoft.com/office/powerpoint/2010/main" val="4294166961"/>
      </p:ext>
    </p:extLst>
  </p:cSld>
  <p:clrMapOvr>
    <a:masterClrMapping/>
  </p:clrMapOvr>
  <p:extLst mod="1">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9350" y="337952"/>
            <a:ext cx="5943600" cy="5943600"/>
          </a:xfrm>
          <a:prstGeom prst="rect">
            <a:avLst/>
          </a:prstGeom>
        </p:spPr>
      </p:pic>
      <p:sp>
        <p:nvSpPr>
          <p:cNvPr id="2" name="Title 1"/>
          <p:cNvSpPr>
            <a:spLocks noGrp="1"/>
          </p:cNvSpPr>
          <p:nvPr>
            <p:ph type="ctrTitle"/>
          </p:nvPr>
        </p:nvSpPr>
        <p:spPr>
          <a:xfrm>
            <a:off x="654959" y="2032000"/>
            <a:ext cx="5646196" cy="701254"/>
          </a:xfrm>
        </p:spPr>
        <p:txBody>
          <a:bodyPr anchor="b">
            <a:normAutofit/>
          </a:bodyPr>
          <a:lstStyle>
            <a:lvl1pPr algn="l">
              <a:defRPr sz="4000">
                <a:solidFill>
                  <a:schemeClr val="tx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654958" y="3006304"/>
            <a:ext cx="5979885" cy="745639"/>
          </a:xfrm>
        </p:spPr>
        <p:txBody>
          <a:bodyPr>
            <a:normAutofit/>
          </a:bodyPr>
          <a:lstStyle>
            <a:lvl1pPr marL="0" indent="0" algn="l">
              <a:buNone/>
              <a:defRPr sz="2000">
                <a:solidFill>
                  <a:schemeClr val="tx1"/>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
        <p:nvSpPr>
          <p:cNvPr id="11"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12" name="Slide Number Placeholder 5"/>
          <p:cNvSpPr>
            <a:spLocks noGrp="1"/>
          </p:cNvSpPr>
          <p:nvPr>
            <p:ph type="sldNum" sz="quarter" idx="12"/>
          </p:nvPr>
        </p:nvSpPr>
        <p:spPr>
          <a:xfrm>
            <a:off x="10248676" y="6152385"/>
            <a:ext cx="1105125" cy="365125"/>
          </a:xfrm>
        </p:spPr>
        <p:txBody>
          <a:bodyPr/>
          <a:lstStyle>
            <a:lvl1pPr>
              <a:defRPr sz="1800">
                <a:solidFill>
                  <a:schemeClr val="tx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355970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54958" y="2032000"/>
            <a:ext cx="7580504" cy="701254"/>
          </a:xfrm>
        </p:spPr>
        <p:txBody>
          <a:bodyPr anchor="b">
            <a:normAutofit/>
          </a:bodyPr>
          <a:lstStyle>
            <a:lvl1pPr algn="l">
              <a:defRPr sz="4000">
                <a:solidFill>
                  <a:schemeClr val="tx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654958" y="3006304"/>
            <a:ext cx="5979885" cy="745639"/>
          </a:xfrm>
        </p:spPr>
        <p:txBody>
          <a:bodyPr>
            <a:normAutofit/>
          </a:bodyPr>
          <a:lstStyle>
            <a:lvl1pPr marL="0" indent="0" algn="l">
              <a:buNone/>
              <a:defRPr sz="2000">
                <a:solidFill>
                  <a:schemeClr val="tx1"/>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GB"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457" y="6055273"/>
            <a:ext cx="1715987" cy="479785"/>
          </a:xfrm>
          <a:prstGeom prst="rect">
            <a:avLst/>
          </a:prstGeom>
        </p:spPr>
      </p:pic>
      <p:sp>
        <p:nvSpPr>
          <p:cNvPr id="21" name="Footer Placeholder 4"/>
          <p:cNvSpPr>
            <a:spLocks noGrp="1"/>
          </p:cNvSpPr>
          <p:nvPr>
            <p:ph type="ftr" sz="quarter" idx="11"/>
          </p:nvPr>
        </p:nvSpPr>
        <p:spPr>
          <a:xfrm>
            <a:off x="4086036" y="6150693"/>
            <a:ext cx="4114800" cy="365125"/>
          </a:xfrm>
        </p:spPr>
        <p:txBody>
          <a:bodyPr/>
          <a:lstStyle>
            <a:lvl1pPr>
              <a:defRPr sz="1800">
                <a:solidFill>
                  <a:schemeClr val="tx2"/>
                </a:solidFill>
              </a:defRPr>
            </a:lvl1pPr>
          </a:lstStyle>
          <a:p>
            <a:r>
              <a:rPr lang="en-GB" dirty="0"/>
              <a:t>Commercial in Confidence</a:t>
            </a:r>
          </a:p>
        </p:txBody>
      </p:sp>
      <p:sp>
        <p:nvSpPr>
          <p:cNvPr id="22" name="Slide Number Placeholder 5"/>
          <p:cNvSpPr>
            <a:spLocks noGrp="1"/>
          </p:cNvSpPr>
          <p:nvPr>
            <p:ph type="sldNum" sz="quarter" idx="12"/>
          </p:nvPr>
        </p:nvSpPr>
        <p:spPr>
          <a:xfrm>
            <a:off x="10248676" y="6152385"/>
            <a:ext cx="1105125" cy="365125"/>
          </a:xfrm>
        </p:spPr>
        <p:txBody>
          <a:bodyPr/>
          <a:lstStyle>
            <a:lvl1pPr>
              <a:defRPr sz="1800">
                <a:solidFill>
                  <a:schemeClr val="tx1"/>
                </a:solidFill>
              </a:defRPr>
            </a:lvl1pPr>
          </a:lstStyle>
          <a:p>
            <a:fld id="{E8AEC697-2F24-4C1D-BA16-B8A5F4774E29}" type="slidenum">
              <a:rPr lang="en-GB" smtClean="0"/>
              <a:pPr/>
              <a:t>‹#›</a:t>
            </a:fld>
            <a:endParaRPr lang="en-GB" dirty="0"/>
          </a:p>
        </p:txBody>
      </p:sp>
    </p:spTree>
    <p:extLst>
      <p:ext uri="{BB962C8B-B14F-4D97-AF65-F5344CB8AC3E}">
        <p14:creationId xmlns:p14="http://schemas.microsoft.com/office/powerpoint/2010/main" val="337858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9"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0"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217826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3"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4"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5"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219411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3"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4"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5"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
        <p:nvSpPr>
          <p:cNvPr id="4" name="Rectangle 3"/>
          <p:cNvSpPr/>
          <p:nvPr userDrawn="1"/>
        </p:nvSpPr>
        <p:spPr>
          <a:xfrm>
            <a:off x="4227513" y="2979520"/>
            <a:ext cx="3048000" cy="1292662"/>
          </a:xfrm>
          <a:prstGeom prst="rect">
            <a:avLst/>
          </a:prstGeom>
        </p:spPr>
        <p:txBody>
          <a:bodyPr>
            <a:spAutoFit/>
          </a:bodyPr>
          <a:lstStyle/>
          <a:p>
            <a:r>
              <a:rPr lang="en-US" sz="2600" b="0" i="0" dirty="0">
                <a:solidFill>
                  <a:srgbClr val="000000"/>
                </a:solidFill>
                <a:latin typeface="Lucida Grande"/>
                <a:ea typeface="Lucida Grande"/>
                <a:cs typeface="Lucida Grande"/>
              </a:rPr>
              <a:t>Section Header Health &amp; Life Sciences</a:t>
            </a:r>
            <a:endParaRPr lang="en-US" dirty="0"/>
          </a:p>
        </p:txBody>
      </p:sp>
    </p:spTree>
    <p:extLst>
      <p:ext uri="{BB962C8B-B14F-4D97-AF65-F5344CB8AC3E}">
        <p14:creationId xmlns:p14="http://schemas.microsoft.com/office/powerpoint/2010/main" val="17672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831851" y="4417254"/>
            <a:ext cx="10515600" cy="886265"/>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12" name="Text Placeholder 2"/>
          <p:cNvSpPr>
            <a:spLocks noGrp="1"/>
          </p:cNvSpPr>
          <p:nvPr>
            <p:ph type="body" idx="1"/>
          </p:nvPr>
        </p:nvSpPr>
        <p:spPr>
          <a:xfrm>
            <a:off x="831851" y="5416062"/>
            <a:ext cx="10515600" cy="673596"/>
          </a:xfrm>
        </p:spPr>
        <p:txBody>
          <a:bodyPr>
            <a:normAutofit/>
          </a:bodyPr>
          <a:lstStyle>
            <a:lvl1pPr marL="0" indent="0">
              <a:buNone/>
              <a:defRPr sz="2800">
                <a:solidFill>
                  <a:schemeClr val="tx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Edit Master text styles</a:t>
            </a:r>
          </a:p>
        </p:txBody>
      </p:sp>
      <p:sp>
        <p:nvSpPr>
          <p:cNvPr id="13" name="Slide Number Placeholder 5"/>
          <p:cNvSpPr>
            <a:spLocks noGrp="1"/>
          </p:cNvSpPr>
          <p:nvPr>
            <p:ph type="sldNum" sz="quarter" idx="12"/>
          </p:nvPr>
        </p:nvSpPr>
        <p:spPr>
          <a:xfrm>
            <a:off x="10248676" y="6152385"/>
            <a:ext cx="1105125" cy="365125"/>
          </a:xfrm>
        </p:spPr>
        <p:txBody>
          <a:bodyPr/>
          <a:lstStyle>
            <a:lvl1pPr>
              <a:defRPr sz="1800">
                <a:solidFill>
                  <a:schemeClr val="bg1"/>
                </a:solidFill>
              </a:defRPr>
            </a:lvl1pPr>
          </a:lstStyle>
          <a:p>
            <a:fld id="{E8AEC697-2F24-4C1D-BA16-B8A5F4774E29}" type="slidenum">
              <a:rPr lang="en-GB" smtClean="0"/>
              <a:pPr/>
              <a:t>‹#›</a:t>
            </a:fld>
            <a:endParaRPr lang="en-GB" dirty="0"/>
          </a:p>
        </p:txBody>
      </p:sp>
      <p:sp>
        <p:nvSpPr>
          <p:cNvPr id="14" name="Footer Placeholder 4"/>
          <p:cNvSpPr>
            <a:spLocks noGrp="1"/>
          </p:cNvSpPr>
          <p:nvPr>
            <p:ph type="ftr" sz="quarter" idx="11"/>
          </p:nvPr>
        </p:nvSpPr>
        <p:spPr>
          <a:xfrm>
            <a:off x="4086036" y="6150693"/>
            <a:ext cx="4114800" cy="365125"/>
          </a:xfrm>
        </p:spPr>
        <p:txBody>
          <a:bodyPr/>
          <a:lstStyle>
            <a:lvl1pPr>
              <a:defRPr sz="1800">
                <a:solidFill>
                  <a:schemeClr val="bg1"/>
                </a:solidFill>
              </a:defRPr>
            </a:lvl1pPr>
          </a:lstStyle>
          <a:p>
            <a:r>
              <a:rPr lang="en-GB" dirty="0"/>
              <a:t>Commercial in Confidence</a:t>
            </a:r>
          </a:p>
        </p:txBody>
      </p:sp>
    </p:spTree>
    <p:extLst>
      <p:ext uri="{BB962C8B-B14F-4D97-AF65-F5344CB8AC3E}">
        <p14:creationId xmlns:p14="http://schemas.microsoft.com/office/powerpoint/2010/main" val="326413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3695" y="515255"/>
            <a:ext cx="11009811" cy="79349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33695" y="1720134"/>
            <a:ext cx="10813869" cy="39307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248676" y="6155560"/>
            <a:ext cx="1105125" cy="365125"/>
          </a:xfrm>
          <a:prstGeom prst="rect">
            <a:avLst/>
          </a:prstGeom>
        </p:spPr>
        <p:txBody>
          <a:bodyPr vert="horz" lIns="91440" tIns="45720" rIns="91440" bIns="45720" rtlCol="0" anchor="ctr"/>
          <a:lstStyle>
            <a:lvl1pPr algn="r">
              <a:defRPr sz="1800">
                <a:solidFill>
                  <a:schemeClr val="tx1"/>
                </a:solidFill>
              </a:defRPr>
            </a:lvl1pPr>
          </a:lstStyle>
          <a:p>
            <a:fld id="{E8AEC697-2F24-4C1D-BA16-B8A5F4774E29}" type="slidenum">
              <a:rPr lang="en-GB" smtClean="0"/>
              <a:pPr/>
              <a:t>‹#›</a:t>
            </a:fld>
            <a:endParaRPr lang="en-GB" dirty="0"/>
          </a:p>
        </p:txBody>
      </p:sp>
      <p:sp>
        <p:nvSpPr>
          <p:cNvPr id="5" name="Footer Placeholder 4"/>
          <p:cNvSpPr>
            <a:spLocks noGrp="1"/>
          </p:cNvSpPr>
          <p:nvPr>
            <p:ph type="ftr" sz="quarter" idx="3"/>
          </p:nvPr>
        </p:nvSpPr>
        <p:spPr>
          <a:xfrm>
            <a:off x="4086036" y="6149423"/>
            <a:ext cx="4114800" cy="365125"/>
          </a:xfrm>
          <a:prstGeom prst="rect">
            <a:avLst/>
          </a:prstGeom>
        </p:spPr>
        <p:txBody>
          <a:bodyPr vert="horz" lIns="91440" tIns="45720" rIns="91440" bIns="45720" rtlCol="0" anchor="ctr"/>
          <a:lstStyle>
            <a:lvl1pPr algn="ctr">
              <a:defRPr sz="1800">
                <a:solidFill>
                  <a:schemeClr val="tx2"/>
                </a:solidFill>
              </a:defRPr>
            </a:lvl1pPr>
          </a:lstStyle>
          <a:p>
            <a:r>
              <a:rPr lang="en-GB" dirty="0"/>
              <a:t>Commercial in Confidence</a:t>
            </a:r>
          </a:p>
        </p:txBody>
      </p:sp>
    </p:spTree>
    <p:extLst>
      <p:ext uri="{BB962C8B-B14F-4D97-AF65-F5344CB8AC3E}">
        <p14:creationId xmlns:p14="http://schemas.microsoft.com/office/powerpoint/2010/main" val="331124833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7" r:id="rId4"/>
    <p:sldLayoutId id="2147483664" r:id="rId5"/>
    <p:sldLayoutId id="2147483659" r:id="rId6"/>
    <p:sldLayoutId id="2147483668" r:id="rId7"/>
    <p:sldLayoutId id="2147483666" r:id="rId8"/>
    <p:sldLayoutId id="2147483660" r:id="rId9"/>
    <p:sldLayoutId id="2147483658" r:id="rId10"/>
    <p:sldLayoutId id="2147483667" r:id="rId11"/>
    <p:sldLayoutId id="2147483661" r:id="rId12"/>
    <p:sldLayoutId id="2147483652" r:id="rId13"/>
    <p:sldLayoutId id="2147483654" r:id="rId14"/>
    <p:sldLayoutId id="2147483655" r:id="rId15"/>
  </p:sldLayoutIdLst>
  <p:hf hdr="0" dt="0"/>
  <p:txStyles>
    <p:titleStyle>
      <a:lvl1pPr algn="l" defTabSz="914332"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533400" indent="-266700" algn="l" defTabSz="914332"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990600" indent="-266700" algn="l" defTabSz="914332"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4287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859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2" userDrawn="1">
          <p15:clr>
            <a:srgbClr val="F26B43"/>
          </p15:clr>
        </p15:guide>
        <p15:guide id="2"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notesSlide" Target="../notesSlides/notesSlide9.xml"/><Relationship Id="rId7" Type="http://schemas.openxmlformats.org/officeDocument/2006/relationships/image" Target="../media/image87.emf"/><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0.png"/></Relationships>
</file>

<file path=ppt/slides/_rels/slide11.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notesSlide" Target="../notesSlides/notesSlide10.xml"/><Relationship Id="rId7" Type="http://schemas.openxmlformats.org/officeDocument/2006/relationships/image" Target="../media/image87.emf"/><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93.png"/><Relationship Id="rId9"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26" Type="http://schemas.openxmlformats.org/officeDocument/2006/relationships/image" Target="../media/image118.png"/><Relationship Id="rId3" Type="http://schemas.openxmlformats.org/officeDocument/2006/relationships/image" Target="../media/image95.png"/><Relationship Id="rId21" Type="http://schemas.openxmlformats.org/officeDocument/2006/relationships/image" Target="../media/image113.jpeg"/><Relationship Id="rId7" Type="http://schemas.openxmlformats.org/officeDocument/2006/relationships/image" Target="../media/image99.png"/><Relationship Id="rId12" Type="http://schemas.openxmlformats.org/officeDocument/2006/relationships/image" Target="../media/image104.jpeg"/><Relationship Id="rId17" Type="http://schemas.openxmlformats.org/officeDocument/2006/relationships/image" Target="../media/image109.svg"/><Relationship Id="rId25" Type="http://schemas.openxmlformats.org/officeDocument/2006/relationships/image" Target="../media/image117.png"/><Relationship Id="rId2" Type="http://schemas.openxmlformats.org/officeDocument/2006/relationships/image" Target="../media/image94.png"/><Relationship Id="rId16" Type="http://schemas.openxmlformats.org/officeDocument/2006/relationships/image" Target="../media/image108.png"/><Relationship Id="rId20" Type="http://schemas.openxmlformats.org/officeDocument/2006/relationships/image" Target="../media/image112.png"/><Relationship Id="rId29" Type="http://schemas.openxmlformats.org/officeDocument/2006/relationships/image" Target="../media/image121.png"/><Relationship Id="rId1" Type="http://schemas.openxmlformats.org/officeDocument/2006/relationships/slideLayout" Target="../slideLayouts/slideLayout15.xml"/><Relationship Id="rId6" Type="http://schemas.openxmlformats.org/officeDocument/2006/relationships/image" Target="../media/image98.jpg"/><Relationship Id="rId11" Type="http://schemas.openxmlformats.org/officeDocument/2006/relationships/image" Target="../media/image103.png"/><Relationship Id="rId24" Type="http://schemas.openxmlformats.org/officeDocument/2006/relationships/image" Target="../media/image116.jpeg"/><Relationship Id="rId5" Type="http://schemas.openxmlformats.org/officeDocument/2006/relationships/image" Target="../media/image97.png"/><Relationship Id="rId15" Type="http://schemas.openxmlformats.org/officeDocument/2006/relationships/image" Target="../media/image107.jpg"/><Relationship Id="rId23" Type="http://schemas.openxmlformats.org/officeDocument/2006/relationships/image" Target="../media/image115.png"/><Relationship Id="rId28" Type="http://schemas.openxmlformats.org/officeDocument/2006/relationships/image" Target="../media/image120.png"/><Relationship Id="rId10" Type="http://schemas.openxmlformats.org/officeDocument/2006/relationships/image" Target="../media/image102.jp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 Id="rId22" Type="http://schemas.openxmlformats.org/officeDocument/2006/relationships/image" Target="../media/image114.png"/><Relationship Id="rId27" Type="http://schemas.openxmlformats.org/officeDocument/2006/relationships/image" Target="../media/image119.png"/><Relationship Id="rId30" Type="http://schemas.openxmlformats.org/officeDocument/2006/relationships/image" Target="../media/image12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23.jpeg"/><Relationship Id="rId10" Type="http://schemas.openxmlformats.org/officeDocument/2006/relationships/image" Target="../media/image136.png"/><Relationship Id="rId4" Type="http://schemas.openxmlformats.org/officeDocument/2006/relationships/image" Target="../media/image131.png"/><Relationship Id="rId9" Type="http://schemas.openxmlformats.org/officeDocument/2006/relationships/image" Target="../media/image135.png"/></Relationships>
</file>

<file path=ppt/slides/_rels/slide2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44.png"/><Relationship Id="rId13" Type="http://schemas.microsoft.com/office/2007/relationships/hdphoto" Target="../media/hdphoto4.wdp"/><Relationship Id="rId3" Type="http://schemas.openxmlformats.org/officeDocument/2006/relationships/image" Target="../media/image139.jpe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23.jpeg"/><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49.png"/></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9.jpeg"/><Relationship Id="rId1" Type="http://schemas.openxmlformats.org/officeDocument/2006/relationships/slideLayout" Target="../slideLayouts/slideLayout3.xml"/><Relationship Id="rId4" Type="http://schemas.openxmlformats.org/officeDocument/2006/relationships/image" Target="../media/image123.jpeg"/></Relationships>
</file>

<file path=ppt/slides/_rels/slide24.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image" Target="../media/image151.png"/><Relationship Id="rId21" Type="http://schemas.openxmlformats.org/officeDocument/2006/relationships/image" Target="../media/image168.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image" Target="../media/image123.jpeg"/><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slideLayout" Target="../slideLayouts/slideLayout3.xml"/><Relationship Id="rId6" Type="http://schemas.openxmlformats.org/officeDocument/2006/relationships/image" Target="../media/image153.png"/><Relationship Id="rId11" Type="http://schemas.openxmlformats.org/officeDocument/2006/relationships/image" Target="../media/image158.png"/><Relationship Id="rId5" Type="http://schemas.microsoft.com/office/2007/relationships/hdphoto" Target="../media/hdphoto5.wdp"/><Relationship Id="rId15" Type="http://schemas.openxmlformats.org/officeDocument/2006/relationships/image" Target="../media/image162.png"/><Relationship Id="rId23" Type="http://schemas.openxmlformats.org/officeDocument/2006/relationships/image" Target="../media/image170.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2.png"/><Relationship Id="rId9" Type="http://schemas.openxmlformats.org/officeDocument/2006/relationships/image" Target="../media/image156.png"/><Relationship Id="rId14" Type="http://schemas.openxmlformats.org/officeDocument/2006/relationships/image" Target="../media/image161.png"/><Relationship Id="rId22" Type="http://schemas.openxmlformats.org/officeDocument/2006/relationships/image" Target="../media/image169.png"/></Relationships>
</file>

<file path=ppt/slides/_rels/slide2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23.jpeg"/><Relationship Id="rId1" Type="http://schemas.openxmlformats.org/officeDocument/2006/relationships/slideLayout" Target="../slideLayouts/slideLayout3.xml"/><Relationship Id="rId4" Type="http://schemas.openxmlformats.org/officeDocument/2006/relationships/image" Target="../media/image172.png"/></Relationships>
</file>

<file path=ppt/slides/_rels/slide2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23.jpeg"/><Relationship Id="rId1" Type="http://schemas.openxmlformats.org/officeDocument/2006/relationships/slideLayout" Target="../slideLayouts/slideLayout3.xml"/><Relationship Id="rId4" Type="http://schemas.openxmlformats.org/officeDocument/2006/relationships/image" Target="../media/image174.png"/></Relationships>
</file>

<file path=ppt/slides/_rels/slide2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igital.nhs.uk/Offshoring-and-the-use-of-public-cloud-servic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63" Type="http://schemas.openxmlformats.org/officeDocument/2006/relationships/image" Target="../media/image69.png"/><Relationship Id="rId7" Type="http://schemas.openxmlformats.org/officeDocument/2006/relationships/image" Target="../media/image15.png"/><Relationship Id="rId2" Type="http://schemas.openxmlformats.org/officeDocument/2006/relationships/slideLayout" Target="../slideLayouts/slideLayout4.xml"/><Relationship Id="rId16" Type="http://schemas.openxmlformats.org/officeDocument/2006/relationships/image" Target="../media/image24.png"/><Relationship Id="rId20" Type="http://schemas.openxmlformats.org/officeDocument/2006/relationships/image" Target="../media/image28.jpeg"/><Relationship Id="rId29" Type="http://schemas.openxmlformats.org/officeDocument/2006/relationships/image" Target="../media/image37.png"/><Relationship Id="rId41" Type="http://schemas.openxmlformats.org/officeDocument/2006/relationships/image" Target="../media/image49.png"/><Relationship Id="rId54" Type="http://schemas.openxmlformats.org/officeDocument/2006/relationships/image" Target="../media/image62.png"/><Relationship Id="rId62" Type="http://schemas.microsoft.com/office/2007/relationships/hdphoto" Target="../media/hdphoto2.wdp"/><Relationship Id="rId1" Type="http://schemas.openxmlformats.org/officeDocument/2006/relationships/tags" Target="../tags/tag1.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gif"/><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gif"/><Relationship Id="rId53" Type="http://schemas.openxmlformats.org/officeDocument/2006/relationships/image" Target="../media/image61.png"/><Relationship Id="rId58" Type="http://schemas.openxmlformats.org/officeDocument/2006/relationships/image" Target="../media/image66.png"/><Relationship Id="rId66" Type="http://schemas.microsoft.com/office/2007/relationships/hdphoto" Target="../media/hdphoto3.wdp"/><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49" Type="http://schemas.openxmlformats.org/officeDocument/2006/relationships/image" Target="../media/image57.jpeg"/><Relationship Id="rId57" Type="http://schemas.openxmlformats.org/officeDocument/2006/relationships/image" Target="../media/image65.png"/><Relationship Id="rId61" Type="http://schemas.openxmlformats.org/officeDocument/2006/relationships/image" Target="../media/image68.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jpeg"/><Relationship Id="rId44" Type="http://schemas.openxmlformats.org/officeDocument/2006/relationships/image" Target="../media/image52.jpeg"/><Relationship Id="rId52" Type="http://schemas.openxmlformats.org/officeDocument/2006/relationships/image" Target="../media/image60.png"/><Relationship Id="rId60" Type="http://schemas.microsoft.com/office/2007/relationships/hdphoto" Target="../media/hdphoto1.wdp"/><Relationship Id="rId65" Type="http://schemas.openxmlformats.org/officeDocument/2006/relationships/image" Target="../media/image7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png"/><Relationship Id="rId35" Type="http://schemas.openxmlformats.org/officeDocument/2006/relationships/image" Target="../media/image43.jpe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4.png"/><Relationship Id="rId64" Type="http://schemas.openxmlformats.org/officeDocument/2006/relationships/image" Target="../media/image70.png"/><Relationship Id="rId8" Type="http://schemas.openxmlformats.org/officeDocument/2006/relationships/image" Target="../media/image16.png"/><Relationship Id="rId51" Type="http://schemas.openxmlformats.org/officeDocument/2006/relationships/image" Target="../media/image59.png"/><Relationship Id="rId3" Type="http://schemas.openxmlformats.org/officeDocument/2006/relationships/notesSlide" Target="../notesSlides/notesSlide3.xml"/><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jpeg"/><Relationship Id="rId33" Type="http://schemas.openxmlformats.org/officeDocument/2006/relationships/image" Target="../media/image41.png"/><Relationship Id="rId38" Type="http://schemas.openxmlformats.org/officeDocument/2006/relationships/image" Target="../media/image46.jpeg"/><Relationship Id="rId46" Type="http://schemas.openxmlformats.org/officeDocument/2006/relationships/image" Target="../media/image54.png"/><Relationship Id="rId59" Type="http://schemas.openxmlformats.org/officeDocument/2006/relationships/image" Target="../media/image67.png"/></Relationships>
</file>

<file path=ppt/slides/_rels/slide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4.xml"/><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5.xml"/><Relationship Id="rId7" Type="http://schemas.openxmlformats.org/officeDocument/2006/relationships/image" Target="../media/image80.sv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 Id="rId9" Type="http://schemas.openxmlformats.org/officeDocument/2006/relationships/image" Target="../media/image8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8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notesSlide" Target="../notesSlides/notesSlide8.xml"/><Relationship Id="rId7" Type="http://schemas.openxmlformats.org/officeDocument/2006/relationships/image" Target="../media/image87.emf"/><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238931"/>
            <a:ext cx="10856774" cy="1992613"/>
          </a:xfrm>
        </p:spPr>
        <p:txBody>
          <a:bodyPr>
            <a:normAutofit/>
          </a:bodyPr>
          <a:lstStyle/>
          <a:p>
            <a:r>
              <a:rPr lang="en-GB" sz="8000" baseline="30000" dirty="0"/>
              <a:t>Delivering innovation in</a:t>
            </a:r>
            <a:br>
              <a:rPr lang="en-GB" sz="8000" baseline="30000" dirty="0"/>
            </a:br>
            <a:r>
              <a:rPr lang="en-GB" sz="8000" baseline="30000" dirty="0"/>
              <a:t>healthcare through the cloud.</a:t>
            </a:r>
          </a:p>
        </p:txBody>
      </p:sp>
      <p:sp>
        <p:nvSpPr>
          <p:cNvPr id="3" name="Text Placeholder 2"/>
          <p:cNvSpPr>
            <a:spLocks noGrp="1"/>
          </p:cNvSpPr>
          <p:nvPr>
            <p:ph type="body" idx="1"/>
          </p:nvPr>
        </p:nvSpPr>
        <p:spPr/>
        <p:txBody>
          <a:bodyPr>
            <a:normAutofit fontScale="85000" lnSpcReduction="10000"/>
          </a:bodyPr>
          <a:lstStyle/>
          <a:p>
            <a:r>
              <a:rPr lang="en-US" sz="4000" b="1" dirty="0">
                <a:solidFill>
                  <a:schemeClr val="bg1"/>
                </a:solidFill>
              </a:rPr>
              <a:t>Healthcare, Pharmaceuticals &amp; Life Science Partners</a:t>
            </a:r>
          </a:p>
        </p:txBody>
      </p:sp>
      <p:sp>
        <p:nvSpPr>
          <p:cNvPr id="4" name="Slide Number Placeholder 3"/>
          <p:cNvSpPr>
            <a:spLocks noGrp="1"/>
          </p:cNvSpPr>
          <p:nvPr>
            <p:ph type="sldNum" sz="quarter" idx="12"/>
          </p:nvPr>
        </p:nvSpPr>
        <p:spPr/>
        <p:txBody>
          <a:bodyPr/>
          <a:lstStyle/>
          <a:p>
            <a:fld id="{E8AEC697-2F24-4C1D-BA16-B8A5F4774E29}" type="slidenum">
              <a:rPr lang="en-GB" smtClean="0"/>
              <a:pPr/>
              <a:t>1</a:t>
            </a:fld>
            <a:endParaRPr lang="en-GB" dirty="0"/>
          </a:p>
        </p:txBody>
      </p:sp>
      <p:sp>
        <p:nvSpPr>
          <p:cNvPr id="5" name="Footer Placeholder 4"/>
          <p:cNvSpPr>
            <a:spLocks noGrp="1"/>
          </p:cNvSpPr>
          <p:nvPr>
            <p:ph type="ftr" sz="quarter" idx="11"/>
          </p:nvPr>
        </p:nvSpPr>
        <p:spPr/>
        <p:txBody>
          <a:bodyPr/>
          <a:lstStyle/>
          <a:p>
            <a:r>
              <a:rPr lang="en-GB"/>
              <a:t>Commercial in Confidence</a:t>
            </a:r>
            <a:endParaRPr lang="en-GB" dirty="0"/>
          </a:p>
        </p:txBody>
      </p:sp>
    </p:spTree>
    <p:extLst>
      <p:ext uri="{BB962C8B-B14F-4D97-AF65-F5344CB8AC3E}">
        <p14:creationId xmlns:p14="http://schemas.microsoft.com/office/powerpoint/2010/main" val="148232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Rounded Corners 6">
            <a:extLst>
              <a:ext uri="{FF2B5EF4-FFF2-40B4-BE49-F238E27FC236}">
                <a16:creationId xmlns:a16="http://schemas.microsoft.com/office/drawing/2014/main" id="{BA6BDE42-7C37-4C41-B8A8-B9E729388440}"/>
              </a:ext>
            </a:extLst>
          </p:cNvPr>
          <p:cNvSpPr/>
          <p:nvPr/>
        </p:nvSpPr>
        <p:spPr>
          <a:xfrm>
            <a:off x="1139687" y="1895061"/>
            <a:ext cx="2676939" cy="3511826"/>
          </a:xfrm>
          <a:prstGeom prst="round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24" name="Straight Connector 123">
            <a:extLst>
              <a:ext uri="{FF2B5EF4-FFF2-40B4-BE49-F238E27FC236}">
                <a16:creationId xmlns:a16="http://schemas.microsoft.com/office/drawing/2014/main" id="{9043DC3A-13ED-034F-B667-2475AF9EB2E7}"/>
              </a:ext>
            </a:extLst>
          </p:cNvPr>
          <p:cNvCxnSpPr/>
          <p:nvPr/>
        </p:nvCxnSpPr>
        <p:spPr>
          <a:xfrm>
            <a:off x="1139687" y="3060699"/>
            <a:ext cx="267693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25" name="TextBox 124">
            <a:extLst>
              <a:ext uri="{FF2B5EF4-FFF2-40B4-BE49-F238E27FC236}">
                <a16:creationId xmlns:a16="http://schemas.microsoft.com/office/drawing/2014/main" id="{669A0F2C-6E84-2349-94C4-B455C383F2B4}"/>
              </a:ext>
            </a:extLst>
          </p:cNvPr>
          <p:cNvSpPr txBox="1"/>
          <p:nvPr/>
        </p:nvSpPr>
        <p:spPr>
          <a:xfrm>
            <a:off x="1497217" y="1895058"/>
            <a:ext cx="2054366" cy="338554"/>
          </a:xfrm>
          <a:prstGeom prst="rect">
            <a:avLst/>
          </a:prstGeom>
          <a:noFill/>
        </p:spPr>
        <p:txBody>
          <a:bodyPr wrap="square" rtlCol="0">
            <a:spAutoFit/>
          </a:bodyPr>
          <a:lstStyle/>
          <a:p>
            <a:pPr algn="ctr"/>
            <a:r>
              <a:rPr lang="en-GB" sz="1600" b="1" dirty="0">
                <a:solidFill>
                  <a:schemeClr val="tx2"/>
                </a:solidFill>
              </a:rPr>
              <a:t>Cloud Native Apps</a:t>
            </a:r>
          </a:p>
        </p:txBody>
      </p:sp>
      <p:sp>
        <p:nvSpPr>
          <p:cNvPr id="126" name="TextBox 125">
            <a:extLst>
              <a:ext uri="{FF2B5EF4-FFF2-40B4-BE49-F238E27FC236}">
                <a16:creationId xmlns:a16="http://schemas.microsoft.com/office/drawing/2014/main" id="{F976C1A9-C4FA-EF46-8163-264F0B0B7761}"/>
              </a:ext>
            </a:extLst>
          </p:cNvPr>
          <p:cNvSpPr txBox="1"/>
          <p:nvPr/>
        </p:nvSpPr>
        <p:spPr>
          <a:xfrm>
            <a:off x="1139687" y="3045883"/>
            <a:ext cx="2769426" cy="584775"/>
          </a:xfrm>
          <a:prstGeom prst="rect">
            <a:avLst/>
          </a:prstGeom>
          <a:noFill/>
        </p:spPr>
        <p:txBody>
          <a:bodyPr wrap="square" rtlCol="0">
            <a:spAutoFit/>
          </a:bodyPr>
          <a:lstStyle/>
          <a:p>
            <a:pPr algn="ctr"/>
            <a:r>
              <a:rPr lang="en-GB" sz="1600" b="1" dirty="0">
                <a:solidFill>
                  <a:schemeClr val="tx2"/>
                </a:solidFill>
              </a:rPr>
              <a:t>Traditional Enterprise Applications</a:t>
            </a:r>
          </a:p>
        </p:txBody>
      </p:sp>
      <p:sp>
        <p:nvSpPr>
          <p:cNvPr id="127" name="Arrow: Right 54">
            <a:extLst>
              <a:ext uri="{FF2B5EF4-FFF2-40B4-BE49-F238E27FC236}">
                <a16:creationId xmlns:a16="http://schemas.microsoft.com/office/drawing/2014/main" id="{BD643747-9093-D44D-90B5-8CB21E70DFEB}"/>
              </a:ext>
            </a:extLst>
          </p:cNvPr>
          <p:cNvSpPr/>
          <p:nvPr/>
        </p:nvSpPr>
        <p:spPr>
          <a:xfrm>
            <a:off x="4015224" y="2748809"/>
            <a:ext cx="2113928" cy="1861252"/>
          </a:xfrm>
          <a:prstGeom prst="rightArrow">
            <a:avLst>
              <a:gd name="adj1" fmla="val 66519"/>
              <a:gd name="adj2" fmla="val 29077"/>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2">
                  <a:lumMod val="10000"/>
                </a:schemeClr>
              </a:solidFill>
            </a:endParaRPr>
          </a:p>
        </p:txBody>
      </p:sp>
      <p:sp>
        <p:nvSpPr>
          <p:cNvPr id="128" name="TextBox 127">
            <a:extLst>
              <a:ext uri="{FF2B5EF4-FFF2-40B4-BE49-F238E27FC236}">
                <a16:creationId xmlns:a16="http://schemas.microsoft.com/office/drawing/2014/main" id="{FD51FD5E-3371-9649-AA5E-8C81A6B95CDC}"/>
              </a:ext>
            </a:extLst>
          </p:cNvPr>
          <p:cNvSpPr txBox="1"/>
          <p:nvPr/>
        </p:nvSpPr>
        <p:spPr>
          <a:xfrm>
            <a:off x="1139687" y="2233612"/>
            <a:ext cx="266836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lumMod val="50000"/>
                  </a:schemeClr>
                </a:solidFill>
              </a:rPr>
              <a:t>Greenfield apps</a:t>
            </a:r>
          </a:p>
          <a:p>
            <a:pPr marL="171450" indent="-171450">
              <a:buFont typeface="Arial" panose="020B0604020202020204" pitchFamily="34" charset="0"/>
              <a:buChar char="•"/>
            </a:pPr>
            <a:r>
              <a:rPr lang="en-US" sz="1200" dirty="0">
                <a:solidFill>
                  <a:schemeClr val="bg1">
                    <a:lumMod val="50000"/>
                  </a:schemeClr>
                </a:solidFill>
              </a:rPr>
              <a:t>Point solutions</a:t>
            </a:r>
          </a:p>
          <a:p>
            <a:pPr marL="171450" indent="-171450">
              <a:buFont typeface="Arial" panose="020B0604020202020204" pitchFamily="34" charset="0"/>
              <a:buChar char="•"/>
            </a:pPr>
            <a:r>
              <a:rPr lang="en-US" sz="1200" dirty="0">
                <a:solidFill>
                  <a:schemeClr val="bg1">
                    <a:lumMod val="50000"/>
                  </a:schemeClr>
                </a:solidFill>
              </a:rPr>
              <a:t>Developed for cloud</a:t>
            </a:r>
          </a:p>
          <a:p>
            <a:pPr marL="171450" indent="-171450">
              <a:buFont typeface="Arial" panose="020B0604020202020204" pitchFamily="34" charset="0"/>
              <a:buChar char="•"/>
            </a:pPr>
            <a:r>
              <a:rPr lang="en-US" sz="1200" dirty="0">
                <a:solidFill>
                  <a:schemeClr val="bg1">
                    <a:lumMod val="50000"/>
                  </a:schemeClr>
                </a:solidFill>
              </a:rPr>
              <a:t>Faster development using PaaS</a:t>
            </a:r>
          </a:p>
        </p:txBody>
      </p:sp>
      <p:sp>
        <p:nvSpPr>
          <p:cNvPr id="129" name="TextBox 128">
            <a:extLst>
              <a:ext uri="{FF2B5EF4-FFF2-40B4-BE49-F238E27FC236}">
                <a16:creationId xmlns:a16="http://schemas.microsoft.com/office/drawing/2014/main" id="{2C7A1ABA-04D9-EC43-8182-8CEA1C2EC073}"/>
              </a:ext>
            </a:extLst>
          </p:cNvPr>
          <p:cNvSpPr txBox="1"/>
          <p:nvPr/>
        </p:nvSpPr>
        <p:spPr>
          <a:xfrm>
            <a:off x="1148693" y="3611423"/>
            <a:ext cx="2668364"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lumMod val="50000"/>
                  </a:schemeClr>
                </a:solidFill>
              </a:rPr>
              <a:t>Existing &amp; legacy systems</a:t>
            </a:r>
          </a:p>
          <a:p>
            <a:pPr marL="171450" indent="-171450">
              <a:buFont typeface="Arial" panose="020B0604020202020204" pitchFamily="34" charset="0"/>
              <a:buChar char="•"/>
            </a:pPr>
            <a:r>
              <a:rPr lang="en-US" sz="1200" dirty="0">
                <a:solidFill>
                  <a:schemeClr val="bg1">
                    <a:lumMod val="50000"/>
                  </a:schemeClr>
                </a:solidFill>
              </a:rPr>
              <a:t>Heterogeneous environments</a:t>
            </a:r>
          </a:p>
          <a:p>
            <a:pPr marL="171450" indent="-171450">
              <a:buFont typeface="Arial" panose="020B0604020202020204" pitchFamily="34" charset="0"/>
              <a:buChar char="•"/>
            </a:pPr>
            <a:r>
              <a:rPr lang="en-US" sz="1200" dirty="0">
                <a:solidFill>
                  <a:schemeClr val="bg1">
                    <a:lumMod val="50000"/>
                  </a:schemeClr>
                </a:solidFill>
              </a:rPr>
              <a:t>Developed before cloud</a:t>
            </a:r>
          </a:p>
          <a:p>
            <a:pPr marL="171450" indent="-171450">
              <a:buFont typeface="Arial" panose="020B0604020202020204" pitchFamily="34" charset="0"/>
              <a:buChar char="•"/>
            </a:pPr>
            <a:r>
              <a:rPr lang="en-US" sz="1200" dirty="0">
                <a:solidFill>
                  <a:schemeClr val="bg1">
                    <a:lumMod val="50000"/>
                  </a:schemeClr>
                </a:solidFill>
              </a:rPr>
              <a:t>Monolithic architectures</a:t>
            </a:r>
          </a:p>
          <a:p>
            <a:pPr marL="171450" indent="-171450">
              <a:buFont typeface="Arial" panose="020B0604020202020204" pitchFamily="34" charset="0"/>
              <a:buChar char="•"/>
            </a:pPr>
            <a:r>
              <a:rPr lang="en-US" sz="1200" dirty="0">
                <a:solidFill>
                  <a:schemeClr val="bg1">
                    <a:lumMod val="50000"/>
                  </a:schemeClr>
                </a:solidFill>
              </a:rPr>
              <a:t>Traditional accreditation</a:t>
            </a:r>
          </a:p>
          <a:p>
            <a:pPr marL="171450" indent="-171450">
              <a:buFont typeface="Arial" panose="020B0604020202020204" pitchFamily="34" charset="0"/>
              <a:buChar char="•"/>
            </a:pPr>
            <a:r>
              <a:rPr lang="en-US" sz="1200" dirty="0">
                <a:solidFill>
                  <a:schemeClr val="bg1">
                    <a:lumMod val="50000"/>
                  </a:schemeClr>
                </a:solidFill>
              </a:rPr>
              <a:t>Requires physical and IaaS </a:t>
            </a:r>
          </a:p>
          <a:p>
            <a:pPr marL="171450" indent="-171450">
              <a:buFont typeface="Arial" panose="020B0604020202020204" pitchFamily="34" charset="0"/>
              <a:buChar char="•"/>
            </a:pPr>
            <a:r>
              <a:rPr lang="en-US" sz="1200" dirty="0">
                <a:solidFill>
                  <a:schemeClr val="bg1">
                    <a:lumMod val="50000"/>
                  </a:schemeClr>
                </a:solidFill>
              </a:rPr>
              <a:t>Longer term transformation and disaggregation</a:t>
            </a:r>
          </a:p>
        </p:txBody>
      </p:sp>
      <p:sp>
        <p:nvSpPr>
          <p:cNvPr id="5" name="Title 4">
            <a:extLst>
              <a:ext uri="{FF2B5EF4-FFF2-40B4-BE49-F238E27FC236}">
                <a16:creationId xmlns:a16="http://schemas.microsoft.com/office/drawing/2014/main" id="{CD5359C9-8760-493B-A295-828D088898D8}"/>
              </a:ext>
            </a:extLst>
          </p:cNvPr>
          <p:cNvSpPr>
            <a:spLocks noGrp="1"/>
          </p:cNvSpPr>
          <p:nvPr>
            <p:ph type="title"/>
          </p:nvPr>
        </p:nvSpPr>
        <p:spPr/>
        <p:txBody>
          <a:bodyPr>
            <a:normAutofit/>
          </a:bodyPr>
          <a:lstStyle/>
          <a:p>
            <a:r>
              <a:rPr lang="en-GB" sz="3200" dirty="0"/>
              <a:t>2. The prominent provider on Crown Campus.</a:t>
            </a:r>
          </a:p>
        </p:txBody>
      </p:sp>
      <p:sp>
        <p:nvSpPr>
          <p:cNvPr id="6" name="Slide Number Placeholder 5">
            <a:extLst>
              <a:ext uri="{FF2B5EF4-FFF2-40B4-BE49-F238E27FC236}">
                <a16:creationId xmlns:a16="http://schemas.microsoft.com/office/drawing/2014/main" id="{C647F83A-A9C9-41B1-A24F-95D442C9A4D0}"/>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10</a:t>
            </a:fld>
            <a:endParaRPr lang="en-GB" dirty="0"/>
          </a:p>
        </p:txBody>
      </p:sp>
      <p:sp>
        <p:nvSpPr>
          <p:cNvPr id="58" name="TextBox 57">
            <a:extLst>
              <a:ext uri="{FF2B5EF4-FFF2-40B4-BE49-F238E27FC236}">
                <a16:creationId xmlns:a16="http://schemas.microsoft.com/office/drawing/2014/main" id="{619F2205-0DCB-4533-BABC-4CC69F82BA1B}"/>
              </a:ext>
            </a:extLst>
          </p:cNvPr>
          <p:cNvSpPr txBox="1"/>
          <p:nvPr/>
        </p:nvSpPr>
        <p:spPr>
          <a:xfrm>
            <a:off x="4033748" y="3153514"/>
            <a:ext cx="1689952" cy="1077218"/>
          </a:xfrm>
          <a:prstGeom prst="rect">
            <a:avLst/>
          </a:prstGeom>
          <a:noFill/>
        </p:spPr>
        <p:txBody>
          <a:bodyPr wrap="square" rtlCol="0">
            <a:spAutoFit/>
          </a:bodyPr>
          <a:lstStyle/>
          <a:p>
            <a:r>
              <a:rPr lang="en-GB" sz="1600" b="1" dirty="0">
                <a:solidFill>
                  <a:schemeClr val="tx2"/>
                </a:solidFill>
              </a:rPr>
              <a:t>Safe</a:t>
            </a:r>
            <a:r>
              <a:rPr lang="en-GB" sz="1600" dirty="0">
                <a:solidFill>
                  <a:schemeClr val="bg1">
                    <a:lumMod val="50000"/>
                  </a:schemeClr>
                </a:solidFill>
              </a:rPr>
              <a:t> &amp; </a:t>
            </a:r>
            <a:r>
              <a:rPr lang="en-GB" sz="1600" b="1" dirty="0">
                <a:solidFill>
                  <a:schemeClr val="tx2"/>
                </a:solidFill>
              </a:rPr>
              <a:t>Trusted</a:t>
            </a:r>
            <a:r>
              <a:rPr lang="en-GB" sz="1600" dirty="0">
                <a:solidFill>
                  <a:schemeClr val="bg1">
                    <a:lumMod val="50000"/>
                  </a:schemeClr>
                </a:solidFill>
              </a:rPr>
              <a:t> platform for sensitive and critical systems</a:t>
            </a:r>
          </a:p>
        </p:txBody>
      </p:sp>
      <p:pic>
        <p:nvPicPr>
          <p:cNvPr id="95" name="Picture 94">
            <a:extLst>
              <a:ext uri="{FF2B5EF4-FFF2-40B4-BE49-F238E27FC236}">
                <a16:creationId xmlns:a16="http://schemas.microsoft.com/office/drawing/2014/main" id="{FB9B9E42-0F36-D14B-A929-0F02A526E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798" y="1165150"/>
            <a:ext cx="6440179" cy="4785587"/>
          </a:xfrm>
          <a:prstGeom prst="rect">
            <a:avLst/>
          </a:prstGeom>
        </p:spPr>
      </p:pic>
      <p:pic>
        <p:nvPicPr>
          <p:cNvPr id="96" name="Picture 95">
            <a:extLst>
              <a:ext uri="{FF2B5EF4-FFF2-40B4-BE49-F238E27FC236}">
                <a16:creationId xmlns:a16="http://schemas.microsoft.com/office/drawing/2014/main" id="{24AD4217-60D6-7141-9ABD-83B957904FD4}"/>
              </a:ext>
            </a:extLst>
          </p:cNvPr>
          <p:cNvPicPr>
            <a:picLocks noChangeAspect="1"/>
          </p:cNvPicPr>
          <p:nvPr/>
        </p:nvPicPr>
        <p:blipFill rotWithShape="1">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09" t="29174" r="3309" b="34424"/>
          <a:stretch/>
        </p:blipFill>
        <p:spPr>
          <a:xfrm>
            <a:off x="8123863" y="3089072"/>
            <a:ext cx="1094509" cy="319146"/>
          </a:xfrm>
          <a:prstGeom prst="rect">
            <a:avLst/>
          </a:prstGeom>
        </p:spPr>
      </p:pic>
      <p:pic>
        <p:nvPicPr>
          <p:cNvPr id="97" name="Picture 96">
            <a:extLst>
              <a:ext uri="{FF2B5EF4-FFF2-40B4-BE49-F238E27FC236}">
                <a16:creationId xmlns:a16="http://schemas.microsoft.com/office/drawing/2014/main" id="{FB79A161-0CBB-2B47-9D7D-9B35B048032A}"/>
              </a:ext>
            </a:extLst>
          </p:cNvPr>
          <p:cNvPicPr>
            <a:picLocks noChangeAspect="1"/>
          </p:cNvPicPr>
          <p:nvPr/>
        </p:nvPicPr>
        <p:blipFill rotWithShape="1">
          <a:blip r:embed="rId6">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18540" t="41253" r="18540" b="41253"/>
          <a:stretch/>
        </p:blipFill>
        <p:spPr>
          <a:xfrm>
            <a:off x="6760361" y="3609819"/>
            <a:ext cx="1301675" cy="279660"/>
          </a:xfrm>
          <a:prstGeom prst="rect">
            <a:avLst/>
          </a:prstGeom>
        </p:spPr>
      </p:pic>
      <p:pic>
        <p:nvPicPr>
          <p:cNvPr id="98" name="Picture 97">
            <a:extLst>
              <a:ext uri="{FF2B5EF4-FFF2-40B4-BE49-F238E27FC236}">
                <a16:creationId xmlns:a16="http://schemas.microsoft.com/office/drawing/2014/main" id="{2B4910E0-124B-A243-AE99-3DF6B8F58412}"/>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62897" y="3586108"/>
            <a:ext cx="1299196" cy="258089"/>
          </a:xfrm>
          <a:prstGeom prst="rect">
            <a:avLst/>
          </a:prstGeom>
        </p:spPr>
      </p:pic>
      <p:pic>
        <p:nvPicPr>
          <p:cNvPr id="99" name="Picture 98">
            <a:extLst>
              <a:ext uri="{FF2B5EF4-FFF2-40B4-BE49-F238E27FC236}">
                <a16:creationId xmlns:a16="http://schemas.microsoft.com/office/drawing/2014/main" id="{267D4C54-ED88-AB4E-9A9D-42FEE3341000}"/>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01591" y="3111422"/>
            <a:ext cx="1187185" cy="296796"/>
          </a:xfrm>
          <a:prstGeom prst="rect">
            <a:avLst/>
          </a:prstGeom>
        </p:spPr>
      </p:pic>
      <p:pic>
        <p:nvPicPr>
          <p:cNvPr id="100" name="Picture 99">
            <a:extLst>
              <a:ext uri="{FF2B5EF4-FFF2-40B4-BE49-F238E27FC236}">
                <a16:creationId xmlns:a16="http://schemas.microsoft.com/office/drawing/2014/main" id="{80D0682E-905A-9049-859A-16F0848E8F6D}"/>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l="3309" t="29174" r="3309" b="34424"/>
          <a:stretch/>
        </p:blipFill>
        <p:spPr>
          <a:xfrm>
            <a:off x="10116427" y="2354425"/>
            <a:ext cx="850223" cy="247915"/>
          </a:xfrm>
          <a:prstGeom prst="rect">
            <a:avLst/>
          </a:prstGeom>
        </p:spPr>
      </p:pic>
      <p:pic>
        <p:nvPicPr>
          <p:cNvPr id="101" name="Picture 100">
            <a:extLst>
              <a:ext uri="{FF2B5EF4-FFF2-40B4-BE49-F238E27FC236}">
                <a16:creationId xmlns:a16="http://schemas.microsoft.com/office/drawing/2014/main" id="{6C719EAE-92C3-2E46-ADDB-891121A2106D}"/>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9467961" y="2099290"/>
            <a:ext cx="948337" cy="237084"/>
          </a:xfrm>
          <a:prstGeom prst="rect">
            <a:avLst/>
          </a:prstGeom>
        </p:spPr>
      </p:pic>
      <p:grpSp>
        <p:nvGrpSpPr>
          <p:cNvPr id="117" name="Group 116">
            <a:extLst>
              <a:ext uri="{FF2B5EF4-FFF2-40B4-BE49-F238E27FC236}">
                <a16:creationId xmlns:a16="http://schemas.microsoft.com/office/drawing/2014/main" id="{B216BCF2-D359-C442-AA5C-99E2DF8412F4}"/>
              </a:ext>
            </a:extLst>
          </p:cNvPr>
          <p:cNvGrpSpPr/>
          <p:nvPr/>
        </p:nvGrpSpPr>
        <p:grpSpPr>
          <a:xfrm>
            <a:off x="8613862" y="1809750"/>
            <a:ext cx="703209" cy="365125"/>
            <a:chOff x="6899275" y="1809750"/>
            <a:chExt cx="703209" cy="365125"/>
          </a:xfrm>
        </p:grpSpPr>
        <p:sp>
          <p:nvSpPr>
            <p:cNvPr id="118" name="Rectangle 117">
              <a:extLst>
                <a:ext uri="{FF2B5EF4-FFF2-40B4-BE49-F238E27FC236}">
                  <a16:creationId xmlns:a16="http://schemas.microsoft.com/office/drawing/2014/main" id="{79C164C6-874B-3743-B082-60D4F1FF8E7C}"/>
                </a:ext>
              </a:extLst>
            </p:cNvPr>
            <p:cNvSpPr/>
            <p:nvPr/>
          </p:nvSpPr>
          <p:spPr>
            <a:xfrm>
              <a:off x="6899275" y="1809750"/>
              <a:ext cx="703209"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a:extLst>
                <a:ext uri="{FF2B5EF4-FFF2-40B4-BE49-F238E27FC236}">
                  <a16:creationId xmlns:a16="http://schemas.microsoft.com/office/drawing/2014/main" id="{73574832-2BFC-3941-810B-078ECAA47389}"/>
                </a:ext>
              </a:extLst>
            </p:cNvPr>
            <p:cNvPicPr>
              <a:picLocks noChangeAspect="1"/>
            </p:cNvPicPr>
            <p:nvPr/>
          </p:nvPicPr>
          <p:blipFill rotWithShape="1">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9920" t="27292" r="22431" b="35415"/>
            <a:stretch/>
          </p:blipFill>
          <p:spPr>
            <a:xfrm>
              <a:off x="6946086" y="1881821"/>
              <a:ext cx="600889" cy="233223"/>
            </a:xfrm>
            <a:prstGeom prst="rect">
              <a:avLst/>
            </a:prstGeom>
          </p:spPr>
        </p:pic>
      </p:grpSp>
      <p:grpSp>
        <p:nvGrpSpPr>
          <p:cNvPr id="120" name="Group 119">
            <a:extLst>
              <a:ext uri="{FF2B5EF4-FFF2-40B4-BE49-F238E27FC236}">
                <a16:creationId xmlns:a16="http://schemas.microsoft.com/office/drawing/2014/main" id="{4E525708-C533-014E-9ED3-85A3B4A9701F}"/>
              </a:ext>
            </a:extLst>
          </p:cNvPr>
          <p:cNvGrpSpPr/>
          <p:nvPr/>
        </p:nvGrpSpPr>
        <p:grpSpPr>
          <a:xfrm>
            <a:off x="6390737" y="4964936"/>
            <a:ext cx="1215528" cy="451692"/>
            <a:chOff x="4667481" y="4964936"/>
            <a:chExt cx="1215528" cy="451692"/>
          </a:xfrm>
        </p:grpSpPr>
        <p:sp>
          <p:nvSpPr>
            <p:cNvPr id="121" name="Rectangle 120">
              <a:extLst>
                <a:ext uri="{FF2B5EF4-FFF2-40B4-BE49-F238E27FC236}">
                  <a16:creationId xmlns:a16="http://schemas.microsoft.com/office/drawing/2014/main" id="{21F6CEF5-78D0-B141-A610-C7D5369FD4EC}"/>
                </a:ext>
              </a:extLst>
            </p:cNvPr>
            <p:cNvSpPr/>
            <p:nvPr/>
          </p:nvSpPr>
          <p:spPr>
            <a:xfrm>
              <a:off x="4667481" y="4964936"/>
              <a:ext cx="1215528" cy="45169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56827400-737A-A44A-B7CA-1CD81395269A}"/>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4722339" y="5058711"/>
              <a:ext cx="1123632" cy="273450"/>
            </a:xfrm>
            <a:prstGeom prst="rect">
              <a:avLst/>
            </a:prstGeom>
          </p:spPr>
        </p:pic>
      </p:grpSp>
      <p:grpSp>
        <p:nvGrpSpPr>
          <p:cNvPr id="41" name="Group 40">
            <a:extLst>
              <a:ext uri="{FF2B5EF4-FFF2-40B4-BE49-F238E27FC236}">
                <a16:creationId xmlns:a16="http://schemas.microsoft.com/office/drawing/2014/main" id="{423FF0DA-F5AC-8249-A1FE-236A28937A77}"/>
              </a:ext>
            </a:extLst>
          </p:cNvPr>
          <p:cNvGrpSpPr/>
          <p:nvPr/>
        </p:nvGrpSpPr>
        <p:grpSpPr>
          <a:xfrm>
            <a:off x="9814920" y="3257881"/>
            <a:ext cx="2226588" cy="1256741"/>
            <a:chOff x="8146800" y="3185077"/>
            <a:chExt cx="2226588" cy="1256741"/>
          </a:xfrm>
        </p:grpSpPr>
        <p:sp>
          <p:nvSpPr>
            <p:cNvPr id="42" name="Oval 41">
              <a:extLst>
                <a:ext uri="{FF2B5EF4-FFF2-40B4-BE49-F238E27FC236}">
                  <a16:creationId xmlns:a16="http://schemas.microsoft.com/office/drawing/2014/main" id="{55623223-C70C-A347-8C0B-151F778D428F}"/>
                </a:ext>
              </a:extLst>
            </p:cNvPr>
            <p:cNvSpPr/>
            <p:nvPr/>
          </p:nvSpPr>
          <p:spPr>
            <a:xfrm>
              <a:off x="8524800" y="3586108"/>
              <a:ext cx="1119600" cy="430391"/>
            </a:xfrm>
            <a:prstGeom prst="ellipse">
              <a:avLst/>
            </a:prstGeom>
            <a:ln>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Public Sector Networks</a:t>
              </a:r>
            </a:p>
          </p:txBody>
        </p:sp>
        <p:sp>
          <p:nvSpPr>
            <p:cNvPr id="43" name="Oval 42">
              <a:extLst>
                <a:ext uri="{FF2B5EF4-FFF2-40B4-BE49-F238E27FC236}">
                  <a16:creationId xmlns:a16="http://schemas.microsoft.com/office/drawing/2014/main" id="{B1E182FC-21E7-1947-9441-8EBDDD8BCEE4}"/>
                </a:ext>
              </a:extLst>
            </p:cNvPr>
            <p:cNvSpPr/>
            <p:nvPr/>
          </p:nvSpPr>
          <p:spPr>
            <a:xfrm>
              <a:off x="8433948" y="3193023"/>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RLI</a:t>
              </a:r>
            </a:p>
          </p:txBody>
        </p:sp>
        <p:sp>
          <p:nvSpPr>
            <p:cNvPr id="44" name="Oval 43">
              <a:extLst>
                <a:ext uri="{FF2B5EF4-FFF2-40B4-BE49-F238E27FC236}">
                  <a16:creationId xmlns:a16="http://schemas.microsoft.com/office/drawing/2014/main" id="{5365370A-7AE5-3C43-871C-A65DD268F757}"/>
                </a:ext>
              </a:extLst>
            </p:cNvPr>
            <p:cNvSpPr/>
            <p:nvPr/>
          </p:nvSpPr>
          <p:spPr>
            <a:xfrm>
              <a:off x="9149228" y="3185077"/>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HSCN</a:t>
              </a:r>
            </a:p>
          </p:txBody>
        </p:sp>
        <p:sp>
          <p:nvSpPr>
            <p:cNvPr id="45" name="Oval 44">
              <a:extLst>
                <a:ext uri="{FF2B5EF4-FFF2-40B4-BE49-F238E27FC236}">
                  <a16:creationId xmlns:a16="http://schemas.microsoft.com/office/drawing/2014/main" id="{D523ED70-1E47-F442-AF35-7453CE689B1E}"/>
                </a:ext>
              </a:extLst>
            </p:cNvPr>
            <p:cNvSpPr/>
            <p:nvPr/>
          </p:nvSpPr>
          <p:spPr>
            <a:xfrm>
              <a:off x="9789336" y="352012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PSN-A</a:t>
              </a:r>
            </a:p>
          </p:txBody>
        </p:sp>
        <p:sp>
          <p:nvSpPr>
            <p:cNvPr id="46" name="Oval 45">
              <a:extLst>
                <a:ext uri="{FF2B5EF4-FFF2-40B4-BE49-F238E27FC236}">
                  <a16:creationId xmlns:a16="http://schemas.microsoft.com/office/drawing/2014/main" id="{D90F26AD-A1B8-B54C-9B6C-CFBF98EF5BE5}"/>
                </a:ext>
              </a:extLst>
            </p:cNvPr>
            <p:cNvSpPr/>
            <p:nvPr/>
          </p:nvSpPr>
          <p:spPr>
            <a:xfrm>
              <a:off x="9689411" y="397267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PSN-P</a:t>
              </a:r>
            </a:p>
          </p:txBody>
        </p:sp>
        <p:sp>
          <p:nvSpPr>
            <p:cNvPr id="47" name="Oval 46">
              <a:extLst>
                <a:ext uri="{FF2B5EF4-FFF2-40B4-BE49-F238E27FC236}">
                  <a16:creationId xmlns:a16="http://schemas.microsoft.com/office/drawing/2014/main" id="{A0A831A9-983C-3744-9E0B-9E41C6299B54}"/>
                </a:ext>
              </a:extLst>
            </p:cNvPr>
            <p:cNvSpPr/>
            <p:nvPr/>
          </p:nvSpPr>
          <p:spPr>
            <a:xfrm>
              <a:off x="8242899" y="409696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Janet</a:t>
              </a:r>
            </a:p>
          </p:txBody>
        </p:sp>
        <p:sp>
          <p:nvSpPr>
            <p:cNvPr id="48" name="Oval 47">
              <a:extLst>
                <a:ext uri="{FF2B5EF4-FFF2-40B4-BE49-F238E27FC236}">
                  <a16:creationId xmlns:a16="http://schemas.microsoft.com/office/drawing/2014/main" id="{EB8E129F-8E48-1E44-866B-4C8E3503ED77}"/>
                </a:ext>
              </a:extLst>
            </p:cNvPr>
            <p:cNvSpPr/>
            <p:nvPr/>
          </p:nvSpPr>
          <p:spPr>
            <a:xfrm>
              <a:off x="8998338" y="419324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Private</a:t>
              </a:r>
            </a:p>
          </p:txBody>
        </p:sp>
        <p:sp>
          <p:nvSpPr>
            <p:cNvPr id="49" name="Left-Right Arrow 48">
              <a:extLst>
                <a:ext uri="{FF2B5EF4-FFF2-40B4-BE49-F238E27FC236}">
                  <a16:creationId xmlns:a16="http://schemas.microsoft.com/office/drawing/2014/main" id="{EBCEBF53-A8A4-9840-8C87-3F1AEF93E826}"/>
                </a:ext>
              </a:extLst>
            </p:cNvPr>
            <p:cNvSpPr/>
            <p:nvPr/>
          </p:nvSpPr>
          <p:spPr>
            <a:xfrm>
              <a:off x="8146800" y="3697187"/>
              <a:ext cx="410400" cy="183613"/>
            </a:xfrm>
            <a:prstGeom prst="leftRightArrow">
              <a:avLst>
                <a:gd name="adj1" fmla="val 50000"/>
                <a:gd name="adj2" fmla="val 3627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700" dirty="0"/>
                <a:t>Native</a:t>
              </a:r>
            </a:p>
          </p:txBody>
        </p:sp>
        <p:cxnSp>
          <p:nvCxnSpPr>
            <p:cNvPr id="50" name="Straight Arrow Connector 49">
              <a:extLst>
                <a:ext uri="{FF2B5EF4-FFF2-40B4-BE49-F238E27FC236}">
                  <a16:creationId xmlns:a16="http://schemas.microsoft.com/office/drawing/2014/main" id="{8D3C1057-D091-3E43-8348-05D70D901A8D}"/>
                </a:ext>
              </a:extLst>
            </p:cNvPr>
            <p:cNvCxnSpPr>
              <a:cxnSpLocks/>
            </p:cNvCxnSpPr>
            <p:nvPr/>
          </p:nvCxnSpPr>
          <p:spPr>
            <a:xfrm flipV="1">
              <a:off x="8639175" y="3968751"/>
              <a:ext cx="53975" cy="120649"/>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9DC7237-4E85-6747-AC88-13EE92014FC4}"/>
                </a:ext>
              </a:extLst>
            </p:cNvPr>
            <p:cNvCxnSpPr>
              <a:cxnSpLocks/>
            </p:cNvCxnSpPr>
            <p:nvPr/>
          </p:nvCxnSpPr>
          <p:spPr>
            <a:xfrm flipV="1">
              <a:off x="9312275" y="3438525"/>
              <a:ext cx="41275" cy="149225"/>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427EA1C-DEAB-E548-9311-4FA489FC20CE}"/>
                </a:ext>
              </a:extLst>
            </p:cNvPr>
            <p:cNvCxnSpPr>
              <a:cxnSpLocks/>
            </p:cNvCxnSpPr>
            <p:nvPr/>
          </p:nvCxnSpPr>
          <p:spPr>
            <a:xfrm flipH="1" flipV="1">
              <a:off x="8826951" y="3447450"/>
              <a:ext cx="26040" cy="13770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36B1BE-A1FA-3948-BAE5-F001C1E4F3F3}"/>
                </a:ext>
              </a:extLst>
            </p:cNvPr>
            <p:cNvCxnSpPr>
              <a:cxnSpLocks/>
            </p:cNvCxnSpPr>
            <p:nvPr/>
          </p:nvCxnSpPr>
          <p:spPr>
            <a:xfrm flipH="1" flipV="1">
              <a:off x="9214240" y="4023303"/>
              <a:ext cx="18660" cy="164522"/>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995985-7230-F84E-B8C6-45E5A42D8B9E}"/>
                </a:ext>
              </a:extLst>
            </p:cNvPr>
            <p:cNvCxnSpPr>
              <a:cxnSpLocks/>
            </p:cNvCxnSpPr>
            <p:nvPr/>
          </p:nvCxnSpPr>
          <p:spPr>
            <a:xfrm flipH="1" flipV="1">
              <a:off x="9607910" y="3892081"/>
              <a:ext cx="113940" cy="13064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6FE71D8-0416-F84E-BC14-356A8B11D5FA}"/>
                </a:ext>
              </a:extLst>
            </p:cNvPr>
            <p:cNvCxnSpPr>
              <a:cxnSpLocks/>
            </p:cNvCxnSpPr>
            <p:nvPr/>
          </p:nvCxnSpPr>
          <p:spPr>
            <a:xfrm flipH="1">
              <a:off x="9641406" y="3686175"/>
              <a:ext cx="147119" cy="62551"/>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57" name="Footer Placeholder 2">
            <a:extLst>
              <a:ext uri="{FF2B5EF4-FFF2-40B4-BE49-F238E27FC236}">
                <a16:creationId xmlns:a16="http://schemas.microsoft.com/office/drawing/2014/main" id="{0A987ED8-CD0D-435E-86BE-FD849E428532}"/>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198943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359C9-8760-493B-A295-828D088898D8}"/>
              </a:ext>
            </a:extLst>
          </p:cNvPr>
          <p:cNvSpPr>
            <a:spLocks noGrp="1"/>
          </p:cNvSpPr>
          <p:nvPr>
            <p:ph type="title"/>
          </p:nvPr>
        </p:nvSpPr>
        <p:spPr>
          <a:xfrm>
            <a:off x="698500" y="370475"/>
            <a:ext cx="11046810" cy="793499"/>
          </a:xfrm>
        </p:spPr>
        <p:txBody>
          <a:bodyPr>
            <a:noAutofit/>
          </a:bodyPr>
          <a:lstStyle/>
          <a:p>
            <a:r>
              <a:rPr lang="en-GB" sz="3200" dirty="0"/>
              <a:t>3. At your service. Supporting digital transformation.</a:t>
            </a:r>
          </a:p>
        </p:txBody>
      </p:sp>
      <p:sp>
        <p:nvSpPr>
          <p:cNvPr id="6" name="Slide Number Placeholder 5">
            <a:extLst>
              <a:ext uri="{FF2B5EF4-FFF2-40B4-BE49-F238E27FC236}">
                <a16:creationId xmlns:a16="http://schemas.microsoft.com/office/drawing/2014/main" id="{C647F83A-A9C9-41B1-A24F-95D442C9A4D0}"/>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11</a:t>
            </a:fld>
            <a:endParaRPr lang="en-GB" dirty="0"/>
          </a:p>
        </p:txBody>
      </p:sp>
      <p:pic>
        <p:nvPicPr>
          <p:cNvPr id="36" name="Picture 35">
            <a:extLst>
              <a:ext uri="{FF2B5EF4-FFF2-40B4-BE49-F238E27FC236}">
                <a16:creationId xmlns:a16="http://schemas.microsoft.com/office/drawing/2014/main" id="{0283944B-77C8-1E44-84C2-2FDCA738E4E0}"/>
              </a:ext>
            </a:extLst>
          </p:cNvPr>
          <p:cNvPicPr>
            <a:picLocks noChangeAspect="1"/>
          </p:cNvPicPr>
          <p:nvPr/>
        </p:nvPicPr>
        <p:blipFill rotWithShape="1">
          <a:blip r:embed="rId4">
            <a:extLst>
              <a:ext uri="{28A0092B-C50C-407E-A947-70E740481C1C}">
                <a14:useLocalDpi xmlns:a14="http://schemas.microsoft.com/office/drawing/2010/main" val="0"/>
              </a:ext>
            </a:extLst>
          </a:blip>
          <a:srcRect l="2875" t="4799" r="4682" b="4139"/>
          <a:stretch/>
        </p:blipFill>
        <p:spPr>
          <a:xfrm>
            <a:off x="3142211" y="1163974"/>
            <a:ext cx="6440179" cy="4787940"/>
          </a:xfrm>
          <a:prstGeom prst="rect">
            <a:avLst/>
          </a:prstGeom>
        </p:spPr>
      </p:pic>
      <p:pic>
        <p:nvPicPr>
          <p:cNvPr id="4" name="Picture 3">
            <a:extLst>
              <a:ext uri="{FF2B5EF4-FFF2-40B4-BE49-F238E27FC236}">
                <a16:creationId xmlns:a16="http://schemas.microsoft.com/office/drawing/2014/main" id="{F0CFEF79-934E-8F43-AD9B-4045A06144E7}"/>
              </a:ext>
            </a:extLst>
          </p:cNvPr>
          <p:cNvPicPr>
            <a:picLocks noChangeAspect="1"/>
          </p:cNvPicPr>
          <p:nvPr/>
        </p:nvPicPr>
        <p:blipFill rotWithShape="1">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09" t="29174" r="3309" b="34424"/>
          <a:stretch/>
        </p:blipFill>
        <p:spPr>
          <a:xfrm>
            <a:off x="6409276" y="3089072"/>
            <a:ext cx="1094509" cy="319146"/>
          </a:xfrm>
          <a:prstGeom prst="rect">
            <a:avLst/>
          </a:prstGeom>
        </p:spPr>
      </p:pic>
      <p:pic>
        <p:nvPicPr>
          <p:cNvPr id="9" name="Picture 8">
            <a:extLst>
              <a:ext uri="{FF2B5EF4-FFF2-40B4-BE49-F238E27FC236}">
                <a16:creationId xmlns:a16="http://schemas.microsoft.com/office/drawing/2014/main" id="{1F89FAB3-0919-F14A-BDDD-429BFDD1E304}"/>
              </a:ext>
            </a:extLst>
          </p:cNvPr>
          <p:cNvPicPr>
            <a:picLocks noChangeAspect="1"/>
          </p:cNvPicPr>
          <p:nvPr/>
        </p:nvPicPr>
        <p:blipFill rotWithShape="1">
          <a:blip r:embed="rId6">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18540" t="41253" r="18540" b="41253"/>
          <a:stretch/>
        </p:blipFill>
        <p:spPr>
          <a:xfrm>
            <a:off x="5045774" y="3609819"/>
            <a:ext cx="1301675" cy="279660"/>
          </a:xfrm>
          <a:prstGeom prst="rect">
            <a:avLst/>
          </a:prstGeom>
        </p:spPr>
      </p:pic>
      <p:pic>
        <p:nvPicPr>
          <p:cNvPr id="11" name="Picture 10">
            <a:extLst>
              <a:ext uri="{FF2B5EF4-FFF2-40B4-BE49-F238E27FC236}">
                <a16:creationId xmlns:a16="http://schemas.microsoft.com/office/drawing/2014/main" id="{58A306C0-2B7F-5449-8C50-78512ECC3C83}"/>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48310" y="3586108"/>
            <a:ext cx="1299196" cy="258089"/>
          </a:xfrm>
          <a:prstGeom prst="rect">
            <a:avLst/>
          </a:prstGeom>
        </p:spPr>
      </p:pic>
      <p:pic>
        <p:nvPicPr>
          <p:cNvPr id="13" name="Picture 12">
            <a:extLst>
              <a:ext uri="{FF2B5EF4-FFF2-40B4-BE49-F238E27FC236}">
                <a16:creationId xmlns:a16="http://schemas.microsoft.com/office/drawing/2014/main" id="{2809EE92-ABF2-0149-905C-07A1106A245C}"/>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87004" y="3111422"/>
            <a:ext cx="1187185" cy="296796"/>
          </a:xfrm>
          <a:prstGeom prst="rect">
            <a:avLst/>
          </a:prstGeom>
        </p:spPr>
      </p:pic>
      <p:pic>
        <p:nvPicPr>
          <p:cNvPr id="45" name="Picture 44">
            <a:extLst>
              <a:ext uri="{FF2B5EF4-FFF2-40B4-BE49-F238E27FC236}">
                <a16:creationId xmlns:a16="http://schemas.microsoft.com/office/drawing/2014/main" id="{7565E54D-40F2-F347-B10C-91D4A4391B0B}"/>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l="3309" t="29174" r="3309" b="34424"/>
          <a:stretch/>
        </p:blipFill>
        <p:spPr>
          <a:xfrm>
            <a:off x="8401840" y="2354425"/>
            <a:ext cx="850223" cy="247915"/>
          </a:xfrm>
          <a:prstGeom prst="rect">
            <a:avLst/>
          </a:prstGeom>
        </p:spPr>
      </p:pic>
      <p:pic>
        <p:nvPicPr>
          <p:cNvPr id="46" name="Picture 45">
            <a:extLst>
              <a:ext uri="{FF2B5EF4-FFF2-40B4-BE49-F238E27FC236}">
                <a16:creationId xmlns:a16="http://schemas.microsoft.com/office/drawing/2014/main" id="{57F0D2AF-91C8-904C-9ADF-EE5E97C9D25C}"/>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7753374" y="2099290"/>
            <a:ext cx="948337" cy="237084"/>
          </a:xfrm>
          <a:prstGeom prst="rect">
            <a:avLst/>
          </a:prstGeom>
        </p:spPr>
      </p:pic>
      <p:sp>
        <p:nvSpPr>
          <p:cNvPr id="14" name="Oval 13">
            <a:extLst>
              <a:ext uri="{FF2B5EF4-FFF2-40B4-BE49-F238E27FC236}">
                <a16:creationId xmlns:a16="http://schemas.microsoft.com/office/drawing/2014/main" id="{9CD3B5A3-4FA3-394B-9EB8-2BE1A8D4EB56}"/>
              </a:ext>
            </a:extLst>
          </p:cNvPr>
          <p:cNvSpPr/>
          <p:nvPr/>
        </p:nvSpPr>
        <p:spPr>
          <a:xfrm>
            <a:off x="8524800" y="3586108"/>
            <a:ext cx="1119600" cy="430391"/>
          </a:xfrm>
          <a:prstGeom prst="ellipse">
            <a:avLst/>
          </a:prstGeom>
          <a:ln>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Public Sector Networks</a:t>
            </a:r>
          </a:p>
        </p:txBody>
      </p:sp>
      <p:sp>
        <p:nvSpPr>
          <p:cNvPr id="48" name="Oval 47">
            <a:extLst>
              <a:ext uri="{FF2B5EF4-FFF2-40B4-BE49-F238E27FC236}">
                <a16:creationId xmlns:a16="http://schemas.microsoft.com/office/drawing/2014/main" id="{6A0E02F2-BFA4-3347-AFC8-D9FAE5F11568}"/>
              </a:ext>
            </a:extLst>
          </p:cNvPr>
          <p:cNvSpPr/>
          <p:nvPr/>
        </p:nvSpPr>
        <p:spPr>
          <a:xfrm>
            <a:off x="8433948" y="3193023"/>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RLI</a:t>
            </a:r>
          </a:p>
        </p:txBody>
      </p:sp>
      <p:sp>
        <p:nvSpPr>
          <p:cNvPr id="49" name="Oval 48">
            <a:extLst>
              <a:ext uri="{FF2B5EF4-FFF2-40B4-BE49-F238E27FC236}">
                <a16:creationId xmlns:a16="http://schemas.microsoft.com/office/drawing/2014/main" id="{ED564A77-3A74-674B-BFA9-55F887FC12B9}"/>
              </a:ext>
            </a:extLst>
          </p:cNvPr>
          <p:cNvSpPr/>
          <p:nvPr/>
        </p:nvSpPr>
        <p:spPr>
          <a:xfrm>
            <a:off x="9149228" y="3185077"/>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HSCN</a:t>
            </a:r>
          </a:p>
        </p:txBody>
      </p:sp>
      <p:sp>
        <p:nvSpPr>
          <p:cNvPr id="50" name="Oval 49">
            <a:extLst>
              <a:ext uri="{FF2B5EF4-FFF2-40B4-BE49-F238E27FC236}">
                <a16:creationId xmlns:a16="http://schemas.microsoft.com/office/drawing/2014/main" id="{7500EDD6-CED5-9F46-9B0F-9F624854CB3B}"/>
              </a:ext>
            </a:extLst>
          </p:cNvPr>
          <p:cNvSpPr/>
          <p:nvPr/>
        </p:nvSpPr>
        <p:spPr>
          <a:xfrm>
            <a:off x="9789336" y="352012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PSN-A</a:t>
            </a:r>
          </a:p>
        </p:txBody>
      </p:sp>
      <p:sp>
        <p:nvSpPr>
          <p:cNvPr id="51" name="Oval 50">
            <a:extLst>
              <a:ext uri="{FF2B5EF4-FFF2-40B4-BE49-F238E27FC236}">
                <a16:creationId xmlns:a16="http://schemas.microsoft.com/office/drawing/2014/main" id="{1FA0556B-6864-AE49-AA58-932B55F5FBE1}"/>
              </a:ext>
            </a:extLst>
          </p:cNvPr>
          <p:cNvSpPr/>
          <p:nvPr/>
        </p:nvSpPr>
        <p:spPr>
          <a:xfrm>
            <a:off x="9689411" y="397267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PSN-P</a:t>
            </a:r>
          </a:p>
        </p:txBody>
      </p:sp>
      <p:sp>
        <p:nvSpPr>
          <p:cNvPr id="52" name="Oval 51">
            <a:extLst>
              <a:ext uri="{FF2B5EF4-FFF2-40B4-BE49-F238E27FC236}">
                <a16:creationId xmlns:a16="http://schemas.microsoft.com/office/drawing/2014/main" id="{2DDEDCBB-A11A-F84A-B14C-A782896DEFC8}"/>
              </a:ext>
            </a:extLst>
          </p:cNvPr>
          <p:cNvSpPr/>
          <p:nvPr/>
        </p:nvSpPr>
        <p:spPr>
          <a:xfrm>
            <a:off x="8242899" y="409696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Janet</a:t>
            </a:r>
          </a:p>
        </p:txBody>
      </p:sp>
      <p:sp>
        <p:nvSpPr>
          <p:cNvPr id="74" name="Oval 73">
            <a:extLst>
              <a:ext uri="{FF2B5EF4-FFF2-40B4-BE49-F238E27FC236}">
                <a16:creationId xmlns:a16="http://schemas.microsoft.com/office/drawing/2014/main" id="{05D38A97-09DC-7F4C-A90D-B1A0AD728561}"/>
              </a:ext>
            </a:extLst>
          </p:cNvPr>
          <p:cNvSpPr/>
          <p:nvPr/>
        </p:nvSpPr>
        <p:spPr>
          <a:xfrm>
            <a:off x="8998338" y="419324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Private</a:t>
            </a:r>
          </a:p>
        </p:txBody>
      </p:sp>
      <p:sp>
        <p:nvSpPr>
          <p:cNvPr id="15" name="Left-Right Arrow 14">
            <a:extLst>
              <a:ext uri="{FF2B5EF4-FFF2-40B4-BE49-F238E27FC236}">
                <a16:creationId xmlns:a16="http://schemas.microsoft.com/office/drawing/2014/main" id="{385B3D64-BD03-104F-8656-34A23DC6D8A9}"/>
              </a:ext>
            </a:extLst>
          </p:cNvPr>
          <p:cNvSpPr/>
          <p:nvPr/>
        </p:nvSpPr>
        <p:spPr>
          <a:xfrm>
            <a:off x="8046723" y="3609818"/>
            <a:ext cx="580149" cy="320040"/>
          </a:xfrm>
          <a:prstGeom prst="leftRightArrow">
            <a:avLst>
              <a:gd name="adj1" fmla="val 50000"/>
              <a:gd name="adj2" fmla="val 3627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1000" dirty="0"/>
              <a:t>Native</a:t>
            </a:r>
          </a:p>
        </p:txBody>
      </p:sp>
      <p:cxnSp>
        <p:nvCxnSpPr>
          <p:cNvPr id="17" name="Straight Arrow Connector 16">
            <a:extLst>
              <a:ext uri="{FF2B5EF4-FFF2-40B4-BE49-F238E27FC236}">
                <a16:creationId xmlns:a16="http://schemas.microsoft.com/office/drawing/2014/main" id="{BED4B8E1-21DA-D04E-9AE2-4308F12D497F}"/>
              </a:ext>
            </a:extLst>
          </p:cNvPr>
          <p:cNvCxnSpPr>
            <a:cxnSpLocks/>
          </p:cNvCxnSpPr>
          <p:nvPr/>
        </p:nvCxnSpPr>
        <p:spPr>
          <a:xfrm flipV="1">
            <a:off x="8639175" y="3968751"/>
            <a:ext cx="53975" cy="120649"/>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CF4735D-E9EC-A741-8AD2-419C13FE9AFD}"/>
              </a:ext>
            </a:extLst>
          </p:cNvPr>
          <p:cNvCxnSpPr>
            <a:cxnSpLocks/>
          </p:cNvCxnSpPr>
          <p:nvPr/>
        </p:nvCxnSpPr>
        <p:spPr>
          <a:xfrm flipV="1">
            <a:off x="9312275" y="3438525"/>
            <a:ext cx="41275" cy="149225"/>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2DE8951-F915-6B4F-8FBE-E9EC385DD6A1}"/>
              </a:ext>
            </a:extLst>
          </p:cNvPr>
          <p:cNvCxnSpPr>
            <a:cxnSpLocks/>
          </p:cNvCxnSpPr>
          <p:nvPr/>
        </p:nvCxnSpPr>
        <p:spPr>
          <a:xfrm flipH="1" flipV="1">
            <a:off x="8826951" y="3447450"/>
            <a:ext cx="26040" cy="13770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76403FD-9E6B-BA4F-BF89-CE01F99BD745}"/>
              </a:ext>
            </a:extLst>
          </p:cNvPr>
          <p:cNvCxnSpPr>
            <a:cxnSpLocks/>
          </p:cNvCxnSpPr>
          <p:nvPr/>
        </p:nvCxnSpPr>
        <p:spPr>
          <a:xfrm flipH="1" flipV="1">
            <a:off x="9214240" y="4023303"/>
            <a:ext cx="18660" cy="164522"/>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761A1F-C3BE-874E-91A7-96A0AC8692F0}"/>
              </a:ext>
            </a:extLst>
          </p:cNvPr>
          <p:cNvCxnSpPr>
            <a:cxnSpLocks/>
          </p:cNvCxnSpPr>
          <p:nvPr/>
        </p:nvCxnSpPr>
        <p:spPr>
          <a:xfrm flipH="1" flipV="1">
            <a:off x="9607910" y="3892081"/>
            <a:ext cx="113940" cy="13064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F78B25E-E921-B149-A263-9A4BE695D667}"/>
              </a:ext>
            </a:extLst>
          </p:cNvPr>
          <p:cNvCxnSpPr>
            <a:cxnSpLocks/>
          </p:cNvCxnSpPr>
          <p:nvPr/>
        </p:nvCxnSpPr>
        <p:spPr>
          <a:xfrm flipH="1">
            <a:off x="9641406" y="3686175"/>
            <a:ext cx="147119" cy="62551"/>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AC74B69-9918-AE42-9DC8-B0A7D0C0C5D4}"/>
              </a:ext>
            </a:extLst>
          </p:cNvPr>
          <p:cNvSpPr txBox="1"/>
          <p:nvPr/>
        </p:nvSpPr>
        <p:spPr>
          <a:xfrm>
            <a:off x="1210491" y="3010142"/>
            <a:ext cx="2359784" cy="2223605"/>
          </a:xfrm>
          <a:prstGeom prst="roundRect">
            <a:avLst>
              <a:gd name="adj" fmla="val 3486"/>
            </a:avLst>
          </a:prstGeom>
          <a:noFill/>
          <a:ln w="6350" cmpd="dbl">
            <a:solidFill>
              <a:schemeClr val="tx2"/>
            </a:solidFill>
            <a:prstDash val="solid"/>
            <a:round/>
          </a:ln>
          <a:effectLst>
            <a:softEdge rad="0"/>
          </a:effectLst>
        </p:spPr>
        <p:txBody>
          <a:bodyPr wrap="square" lIns="91440" rtlCol="0">
            <a:noAutofit/>
          </a:bodyPr>
          <a:lstStyle/>
          <a:p>
            <a:r>
              <a:rPr lang="en-US" sz="1400" b="1" dirty="0">
                <a:solidFill>
                  <a:schemeClr val="tx2"/>
                </a:solidFill>
              </a:rPr>
              <a:t>Experts – at your service</a:t>
            </a:r>
          </a:p>
          <a:p>
            <a:pPr marL="173038" indent="-173038">
              <a:buFont typeface="Wingdings" pitchFamily="2" charset="2"/>
              <a:buChar char="ü"/>
            </a:pPr>
            <a:r>
              <a:rPr lang="en-US" sz="1400" dirty="0">
                <a:solidFill>
                  <a:schemeClr val="tx2"/>
                </a:solidFill>
              </a:rPr>
              <a:t>Cloud Architects</a:t>
            </a:r>
          </a:p>
          <a:p>
            <a:pPr marL="173038" indent="-173038">
              <a:buFont typeface="Wingdings" pitchFamily="2" charset="2"/>
              <a:buChar char="ü"/>
            </a:pPr>
            <a:r>
              <a:rPr lang="en-US" sz="1400" dirty="0">
                <a:solidFill>
                  <a:schemeClr val="tx2"/>
                </a:solidFill>
              </a:rPr>
              <a:t>DevOps Consultants</a:t>
            </a:r>
          </a:p>
          <a:p>
            <a:pPr marL="173038" indent="-173038">
              <a:buFont typeface="Wingdings" pitchFamily="2" charset="2"/>
              <a:buChar char="ü"/>
            </a:pPr>
            <a:r>
              <a:rPr lang="en-US" sz="1400" dirty="0">
                <a:solidFill>
                  <a:schemeClr val="tx2"/>
                </a:solidFill>
              </a:rPr>
              <a:t>IA Specialists</a:t>
            </a:r>
          </a:p>
          <a:p>
            <a:pPr marL="173038" indent="-173038">
              <a:buFont typeface="Wingdings" pitchFamily="2" charset="2"/>
              <a:buChar char="ü"/>
            </a:pPr>
            <a:r>
              <a:rPr lang="en-US" sz="1400" dirty="0">
                <a:solidFill>
                  <a:schemeClr val="tx2"/>
                </a:solidFill>
              </a:rPr>
              <a:t>Customer Success Managers</a:t>
            </a:r>
          </a:p>
          <a:p>
            <a:pPr marL="173038" indent="-173038">
              <a:buFont typeface="Wingdings" pitchFamily="2" charset="2"/>
              <a:buChar char="ü"/>
            </a:pPr>
            <a:r>
              <a:rPr lang="en-US" sz="1400" dirty="0">
                <a:solidFill>
                  <a:schemeClr val="tx2"/>
                </a:solidFill>
              </a:rPr>
              <a:t>Technical Account Managers</a:t>
            </a:r>
          </a:p>
          <a:p>
            <a:pPr marL="173038" indent="-173038">
              <a:buFont typeface="Wingdings" pitchFamily="2" charset="2"/>
              <a:buChar char="ü"/>
            </a:pPr>
            <a:r>
              <a:rPr lang="en-US" sz="1400" dirty="0">
                <a:solidFill>
                  <a:schemeClr val="tx2"/>
                </a:solidFill>
              </a:rPr>
              <a:t>Commercial experts</a:t>
            </a:r>
          </a:p>
          <a:p>
            <a:pPr marL="173038" indent="-173038">
              <a:buFont typeface="Wingdings" pitchFamily="2" charset="2"/>
              <a:buChar char="ü"/>
            </a:pPr>
            <a:r>
              <a:rPr lang="en-US" sz="1400" dirty="0">
                <a:solidFill>
                  <a:schemeClr val="tx2"/>
                </a:solidFill>
              </a:rPr>
              <a:t>24/7 Cloud Engineers</a:t>
            </a:r>
          </a:p>
        </p:txBody>
      </p:sp>
      <p:sp>
        <p:nvSpPr>
          <p:cNvPr id="80" name="Left-Right Arrow 79">
            <a:extLst>
              <a:ext uri="{FF2B5EF4-FFF2-40B4-BE49-F238E27FC236}">
                <a16:creationId xmlns:a16="http://schemas.microsoft.com/office/drawing/2014/main" id="{3DE11E53-0307-C44D-BA8E-DDC1E3835364}"/>
              </a:ext>
            </a:extLst>
          </p:cNvPr>
          <p:cNvSpPr/>
          <p:nvPr/>
        </p:nvSpPr>
        <p:spPr>
          <a:xfrm>
            <a:off x="3530600" y="3644410"/>
            <a:ext cx="1228462" cy="319631"/>
          </a:xfrm>
          <a:prstGeom prst="leftRightArrow">
            <a:avLst>
              <a:gd name="adj1" fmla="val 50000"/>
              <a:gd name="adj2" fmla="val 3627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1000" dirty="0"/>
              <a:t>Experts</a:t>
            </a:r>
          </a:p>
        </p:txBody>
      </p:sp>
      <p:grpSp>
        <p:nvGrpSpPr>
          <p:cNvPr id="29" name="Group 28">
            <a:extLst>
              <a:ext uri="{FF2B5EF4-FFF2-40B4-BE49-F238E27FC236}">
                <a16:creationId xmlns:a16="http://schemas.microsoft.com/office/drawing/2014/main" id="{27B5A800-3E68-6B47-8E9D-E94914EA4487}"/>
              </a:ext>
            </a:extLst>
          </p:cNvPr>
          <p:cNvGrpSpPr/>
          <p:nvPr/>
        </p:nvGrpSpPr>
        <p:grpSpPr>
          <a:xfrm>
            <a:off x="4668617" y="4964936"/>
            <a:ext cx="1215528" cy="451692"/>
            <a:chOff x="4667481" y="4964936"/>
            <a:chExt cx="1215528" cy="451692"/>
          </a:xfrm>
        </p:grpSpPr>
        <p:sp>
          <p:nvSpPr>
            <p:cNvPr id="30" name="Rectangle 29">
              <a:extLst>
                <a:ext uri="{FF2B5EF4-FFF2-40B4-BE49-F238E27FC236}">
                  <a16:creationId xmlns:a16="http://schemas.microsoft.com/office/drawing/2014/main" id="{C5C1B8F4-FE57-584A-B7F0-63A3B5A316E5}"/>
                </a:ext>
              </a:extLst>
            </p:cNvPr>
            <p:cNvSpPr/>
            <p:nvPr/>
          </p:nvSpPr>
          <p:spPr>
            <a:xfrm>
              <a:off x="4667481" y="4964936"/>
              <a:ext cx="1215528" cy="45169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E26E1F5-ECE1-1F4F-87CC-82D98F2A3315}"/>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4722339" y="5058711"/>
              <a:ext cx="1123632" cy="273450"/>
            </a:xfrm>
            <a:prstGeom prst="rect">
              <a:avLst/>
            </a:prstGeom>
          </p:spPr>
        </p:pic>
      </p:grpSp>
      <p:grpSp>
        <p:nvGrpSpPr>
          <p:cNvPr id="32" name="Group 31">
            <a:extLst>
              <a:ext uri="{FF2B5EF4-FFF2-40B4-BE49-F238E27FC236}">
                <a16:creationId xmlns:a16="http://schemas.microsoft.com/office/drawing/2014/main" id="{66E4FF8A-AF5F-D44C-B9BA-74C7AF372F03}"/>
              </a:ext>
            </a:extLst>
          </p:cNvPr>
          <p:cNvGrpSpPr/>
          <p:nvPr/>
        </p:nvGrpSpPr>
        <p:grpSpPr>
          <a:xfrm>
            <a:off x="6914431" y="1799646"/>
            <a:ext cx="703209" cy="365125"/>
            <a:chOff x="6899275" y="1809750"/>
            <a:chExt cx="703209" cy="365125"/>
          </a:xfrm>
        </p:grpSpPr>
        <p:sp>
          <p:nvSpPr>
            <p:cNvPr id="33" name="Rectangle 32">
              <a:extLst>
                <a:ext uri="{FF2B5EF4-FFF2-40B4-BE49-F238E27FC236}">
                  <a16:creationId xmlns:a16="http://schemas.microsoft.com/office/drawing/2014/main" id="{7B48A5EA-EA7B-EF4A-9E84-33C19D9BFBA2}"/>
                </a:ext>
              </a:extLst>
            </p:cNvPr>
            <p:cNvSpPr/>
            <p:nvPr/>
          </p:nvSpPr>
          <p:spPr>
            <a:xfrm>
              <a:off x="6899275" y="1809750"/>
              <a:ext cx="703209"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A720930-E273-FB4A-A181-24DC79CA6CDA}"/>
                </a:ext>
              </a:extLst>
            </p:cNvPr>
            <p:cNvPicPr>
              <a:picLocks noChangeAspect="1"/>
            </p:cNvPicPr>
            <p:nvPr/>
          </p:nvPicPr>
          <p:blipFill rotWithShape="1">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9920" t="27292" r="22431" b="35415"/>
            <a:stretch/>
          </p:blipFill>
          <p:spPr>
            <a:xfrm>
              <a:off x="6946086" y="1881821"/>
              <a:ext cx="600889" cy="233223"/>
            </a:xfrm>
            <a:prstGeom prst="rect">
              <a:avLst/>
            </a:prstGeom>
          </p:spPr>
        </p:pic>
      </p:grpSp>
      <p:sp>
        <p:nvSpPr>
          <p:cNvPr id="37" name="Footer Placeholder 2">
            <a:extLst>
              <a:ext uri="{FF2B5EF4-FFF2-40B4-BE49-F238E27FC236}">
                <a16:creationId xmlns:a16="http://schemas.microsoft.com/office/drawing/2014/main" id="{9F0746CE-0251-40AB-B432-AF53089F6D9A}"/>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162535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GB" dirty="0">
                <a:solidFill>
                  <a:srgbClr val="1DB5DA"/>
                </a:solidFill>
              </a:rPr>
              <a:t>Commercial in Confidence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562" y="3249826"/>
            <a:ext cx="3509216" cy="5026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742" y="4966029"/>
            <a:ext cx="2486428" cy="66765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773" y="4195701"/>
            <a:ext cx="2456335" cy="122816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832" y="1071876"/>
            <a:ext cx="2976390" cy="148819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6530" y="3824666"/>
            <a:ext cx="2857500" cy="113347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417" y="169848"/>
            <a:ext cx="2342222" cy="78854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2700" y="3201337"/>
            <a:ext cx="2008077" cy="709521"/>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4977" y="3188467"/>
            <a:ext cx="1844587" cy="66495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298" y="3100524"/>
            <a:ext cx="2205060" cy="676219"/>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3060" y="272277"/>
            <a:ext cx="2413707" cy="711399"/>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8742" y="1299524"/>
            <a:ext cx="1449505" cy="560591"/>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9243" y="4328725"/>
            <a:ext cx="2486945" cy="911880"/>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8735" y="5146639"/>
            <a:ext cx="2078070" cy="916794"/>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51546" y="1130808"/>
            <a:ext cx="2117115" cy="1145325"/>
          </a:xfrm>
          <a:prstGeom prst="rect">
            <a:avLst/>
          </a:prstGeom>
        </p:spPr>
      </p:pic>
      <p:pic>
        <p:nvPicPr>
          <p:cNvPr id="39" name="Graphic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04358" y="5612367"/>
            <a:ext cx="3305076" cy="622798"/>
          </a:xfrm>
          <a:prstGeom prst="rect">
            <a:avLst/>
          </a:prstGeom>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48583" y="3787089"/>
            <a:ext cx="1495098" cy="747549"/>
          </a:xfrm>
          <a:prstGeom prst="rect">
            <a:avLst/>
          </a:prstGeom>
        </p:spPr>
      </p:pic>
      <p:pic>
        <p:nvPicPr>
          <p:cNvPr id="45" name="Picture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82153" y="2291700"/>
            <a:ext cx="1977625" cy="659208"/>
          </a:xfrm>
          <a:prstGeom prst="rect">
            <a:avLst/>
          </a:prstGeom>
        </p:spPr>
      </p:pic>
      <p:pic>
        <p:nvPicPr>
          <p:cNvPr id="47" name="Picture 4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918" y="1337911"/>
            <a:ext cx="2674299" cy="846861"/>
          </a:xfrm>
          <a:prstGeom prst="rect">
            <a:avLst/>
          </a:prstGeom>
        </p:spPr>
      </p:pic>
      <p:pic>
        <p:nvPicPr>
          <p:cNvPr id="49" name="Picture 48"/>
          <p:cNvPicPr>
            <a:picLocks noChangeAspect="1"/>
          </p:cNvPicPr>
          <p:nvPr/>
        </p:nvPicPr>
        <p:blipFill rotWithShape="1">
          <a:blip r:embed="rId21" cstate="print">
            <a:extLst>
              <a:ext uri="{28A0092B-C50C-407E-A947-70E740481C1C}">
                <a14:useLocalDpi xmlns:a14="http://schemas.microsoft.com/office/drawing/2010/main" val="0"/>
              </a:ext>
            </a:extLst>
          </a:blip>
          <a:srcRect t="48296"/>
          <a:stretch/>
        </p:blipFill>
        <p:spPr>
          <a:xfrm>
            <a:off x="7189011" y="2300014"/>
            <a:ext cx="2872537" cy="831692"/>
          </a:xfrm>
          <a:prstGeom prst="rect">
            <a:avLst/>
          </a:prstGeom>
        </p:spPr>
      </p:pic>
      <p:pic>
        <p:nvPicPr>
          <p:cNvPr id="53" name="Picture 5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03707" y="111003"/>
            <a:ext cx="2789904" cy="11159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82514" y="5543654"/>
            <a:ext cx="2095959" cy="694384"/>
          </a:xfrm>
          <a:prstGeom prst="rect">
            <a:avLst/>
          </a:prstGeom>
        </p:spPr>
      </p:pic>
      <p:pic>
        <p:nvPicPr>
          <p:cNvPr id="57" name="Picture 5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80953" y="0"/>
            <a:ext cx="1470579" cy="1071876"/>
          </a:xfrm>
          <a:prstGeom prst="rect">
            <a:avLst/>
          </a:prstGeom>
        </p:spPr>
      </p:pic>
      <p:pic>
        <p:nvPicPr>
          <p:cNvPr id="4" name="Picture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864808" y="1434872"/>
            <a:ext cx="2136846" cy="537196"/>
          </a:xfrm>
          <a:prstGeom prst="rect">
            <a:avLst/>
          </a:prstGeom>
        </p:spPr>
      </p:pic>
      <p:pic>
        <p:nvPicPr>
          <p:cNvPr id="6" name="Picture 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009140" y="4044600"/>
            <a:ext cx="2973613" cy="1858508"/>
          </a:xfrm>
          <a:prstGeom prst="rect">
            <a:avLst/>
          </a:prstGeom>
        </p:spPr>
      </p:pic>
      <p:pic>
        <p:nvPicPr>
          <p:cNvPr id="20" name="Picture 19"/>
          <p:cNvPicPr>
            <a:picLocks noChangeAspect="1"/>
          </p:cNvPicPr>
          <p:nvPr/>
        </p:nvPicPr>
        <p:blipFill>
          <a:blip r:embed="rId27"/>
          <a:stretch>
            <a:fillRect/>
          </a:stretch>
        </p:blipFill>
        <p:spPr>
          <a:xfrm>
            <a:off x="151823" y="83334"/>
            <a:ext cx="1851884" cy="894013"/>
          </a:xfrm>
          <a:prstGeom prst="rect">
            <a:avLst/>
          </a:prstGeom>
        </p:spPr>
      </p:pic>
      <p:pic>
        <p:nvPicPr>
          <p:cNvPr id="22" name="Picture 21"/>
          <p:cNvPicPr>
            <a:picLocks noChangeAspect="1"/>
          </p:cNvPicPr>
          <p:nvPr/>
        </p:nvPicPr>
        <p:blipFill>
          <a:blip r:embed="rId28"/>
          <a:stretch>
            <a:fillRect/>
          </a:stretch>
        </p:blipFill>
        <p:spPr>
          <a:xfrm>
            <a:off x="4176634" y="2423265"/>
            <a:ext cx="2549643" cy="595711"/>
          </a:xfrm>
          <a:prstGeom prst="rect">
            <a:avLst/>
          </a:prstGeom>
        </p:spPr>
      </p:pic>
      <p:pic>
        <p:nvPicPr>
          <p:cNvPr id="32" name="Picture 31"/>
          <p:cNvPicPr>
            <a:picLocks noChangeAspect="1"/>
          </p:cNvPicPr>
          <p:nvPr/>
        </p:nvPicPr>
        <p:blipFill>
          <a:blip r:embed="rId29"/>
          <a:stretch>
            <a:fillRect/>
          </a:stretch>
        </p:blipFill>
        <p:spPr>
          <a:xfrm>
            <a:off x="961982" y="2293248"/>
            <a:ext cx="2377278" cy="603753"/>
          </a:xfrm>
          <a:prstGeom prst="rect">
            <a:avLst/>
          </a:prstGeom>
        </p:spPr>
      </p:pic>
      <p:pic>
        <p:nvPicPr>
          <p:cNvPr id="2" name="Picture 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70982" y="3910858"/>
            <a:ext cx="1119022" cy="1329747"/>
          </a:xfrm>
          <a:prstGeom prst="rect">
            <a:avLst/>
          </a:prstGeom>
        </p:spPr>
      </p:pic>
      <p:sp>
        <p:nvSpPr>
          <p:cNvPr id="34" name="Slide Number Placeholder 5">
            <a:extLst>
              <a:ext uri="{FF2B5EF4-FFF2-40B4-BE49-F238E27FC236}">
                <a16:creationId xmlns:a16="http://schemas.microsoft.com/office/drawing/2014/main" id="{FEF3AE16-3456-4E5F-A027-384B1734D6A2}"/>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12</a:t>
            </a:fld>
            <a:endParaRPr lang="en-GB" dirty="0"/>
          </a:p>
        </p:txBody>
      </p:sp>
    </p:spTree>
    <p:extLst>
      <p:ext uri="{BB962C8B-B14F-4D97-AF65-F5344CB8AC3E}">
        <p14:creationId xmlns:p14="http://schemas.microsoft.com/office/powerpoint/2010/main" val="212027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664902"/>
            <a:ext cx="9144000" cy="960055"/>
          </a:xfrm>
        </p:spPr>
        <p:txBody>
          <a:bodyPr>
            <a:normAutofit/>
          </a:bodyPr>
          <a:lstStyle/>
          <a:p>
            <a:r>
              <a:rPr lang="en-GB" dirty="0" err="1"/>
              <a:t>Cimar</a:t>
            </a:r>
            <a:r>
              <a:rPr lang="en-GB" dirty="0"/>
              <a:t> UK Ltd.</a:t>
            </a:r>
          </a:p>
        </p:txBody>
      </p:sp>
      <p:sp>
        <p:nvSpPr>
          <p:cNvPr id="3" name="Subtitle 2"/>
          <p:cNvSpPr>
            <a:spLocks noGrp="1"/>
          </p:cNvSpPr>
          <p:nvPr>
            <p:ph type="subTitle" idx="1"/>
          </p:nvPr>
        </p:nvSpPr>
        <p:spPr>
          <a:xfrm>
            <a:off x="1523999" y="4719897"/>
            <a:ext cx="9144000" cy="1011149"/>
          </a:xfrm>
        </p:spPr>
        <p:txBody>
          <a:bodyPr>
            <a:normAutofit/>
          </a:bodyPr>
          <a:lstStyle/>
          <a:p>
            <a:r>
              <a:rPr lang="en-GB" dirty="0"/>
              <a:t>Ben </a:t>
            </a:r>
            <a:r>
              <a:rPr lang="en-GB" dirty="0" err="1"/>
              <a:t>Barling</a:t>
            </a:r>
            <a:r>
              <a:rPr lang="en-GB"/>
              <a:t> </a:t>
            </a:r>
            <a:endParaRPr lang="en-GB" dirty="0"/>
          </a:p>
          <a:p>
            <a:r>
              <a:rPr lang="en-GB" dirty="0"/>
              <a:t>CTO</a:t>
            </a:r>
          </a:p>
        </p:txBody>
      </p:sp>
      <p:sp>
        <p:nvSpPr>
          <p:cNvPr id="7" name="Footer Placeholder 6"/>
          <p:cNvSpPr>
            <a:spLocks noGrp="1"/>
          </p:cNvSpPr>
          <p:nvPr>
            <p:ph type="ftr" sz="quarter" idx="11"/>
          </p:nvPr>
        </p:nvSpPr>
        <p:spPr/>
        <p:txBody>
          <a:bodyPr/>
          <a:lstStyle/>
          <a:p>
            <a:r>
              <a:rPr lang="en-GB" dirty="0">
                <a:solidFill>
                  <a:schemeClr val="bg1"/>
                </a:solidFill>
              </a:rPr>
              <a:t>Commercial in Confidence</a:t>
            </a:r>
          </a:p>
        </p:txBody>
      </p:sp>
      <p:sp>
        <p:nvSpPr>
          <p:cNvPr id="8" name="Slide Number Placeholder 7"/>
          <p:cNvSpPr>
            <a:spLocks noGrp="1"/>
          </p:cNvSpPr>
          <p:nvPr>
            <p:ph type="sldNum" sz="quarter" idx="4"/>
          </p:nvPr>
        </p:nvSpPr>
        <p:spPr/>
        <p:txBody>
          <a:bodyPr/>
          <a:lstStyle/>
          <a:p>
            <a:fld id="{E8AEC697-2F24-4C1D-BA16-B8A5F4774E29}" type="slidenum">
              <a:rPr lang="en-GB" smtClean="0"/>
              <a:pPr/>
              <a:t>13</a:t>
            </a:fld>
            <a:endParaRPr lang="en-GB" dirty="0"/>
          </a:p>
        </p:txBody>
      </p:sp>
      <p:sp>
        <p:nvSpPr>
          <p:cNvPr id="4" name="Rectangle 3"/>
          <p:cNvSpPr/>
          <p:nvPr/>
        </p:nvSpPr>
        <p:spPr>
          <a:xfrm>
            <a:off x="3048000" y="3105835"/>
            <a:ext cx="6096000" cy="646331"/>
          </a:xfrm>
          <a:prstGeom prst="rect">
            <a:avLst/>
          </a:prstGeom>
        </p:spPr>
        <p:txBody>
          <a:bodyPr>
            <a:spAutoFit/>
          </a:bodyPr>
          <a:lstStyle/>
          <a:p>
            <a:r>
              <a:rPr lang="en-GB" dirty="0"/>
              <a:t>Only 2 more days till our #Oracle webinar with Bart Challis &amp; Steve Hall. Register now:</a:t>
            </a:r>
          </a:p>
        </p:txBody>
      </p:sp>
      <p:sp>
        <p:nvSpPr>
          <p:cNvPr id="5" name="Rectangle 4"/>
          <p:cNvSpPr/>
          <p:nvPr/>
        </p:nvSpPr>
        <p:spPr>
          <a:xfrm>
            <a:off x="3048000" y="3105835"/>
            <a:ext cx="6096000" cy="646331"/>
          </a:xfrm>
          <a:prstGeom prst="rect">
            <a:avLst/>
          </a:prstGeom>
        </p:spPr>
        <p:txBody>
          <a:bodyPr>
            <a:spAutoFit/>
          </a:bodyPr>
          <a:lstStyle/>
          <a:p>
            <a:r>
              <a:rPr lang="en-GB" dirty="0"/>
              <a:t>Only 2 more days till our #Oracle webinar with Bart Challis &amp; Steve Hall. Register now:</a:t>
            </a:r>
          </a:p>
        </p:txBody>
      </p:sp>
    </p:spTree>
    <p:extLst>
      <p:ext uri="{BB962C8B-B14F-4D97-AF65-F5344CB8AC3E}">
        <p14:creationId xmlns:p14="http://schemas.microsoft.com/office/powerpoint/2010/main" val="57275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3523673" y="-21317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p>
        </p:txBody>
      </p:sp>
      <p:cxnSp>
        <p:nvCxnSpPr>
          <p:cNvPr id="37" name="Straight Connector 36"/>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sp>
        <p:nvSpPr>
          <p:cNvPr id="4" name="TextBox 3">
            <a:extLst>
              <a:ext uri="{FF2B5EF4-FFF2-40B4-BE49-F238E27FC236}">
                <a16:creationId xmlns:a16="http://schemas.microsoft.com/office/drawing/2014/main" id="{0EF0CFBC-7423-4A7C-AC28-58CBF6A7FE18}"/>
              </a:ext>
            </a:extLst>
          </p:cNvPr>
          <p:cNvSpPr txBox="1"/>
          <p:nvPr/>
        </p:nvSpPr>
        <p:spPr>
          <a:xfrm>
            <a:off x="981706" y="1488910"/>
            <a:ext cx="5313556" cy="3754874"/>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FFA300"/>
                </a:solidFill>
              </a:rPr>
              <a:t>Mobility</a:t>
            </a:r>
            <a:r>
              <a:rPr lang="en-GB" sz="2000" dirty="0">
                <a:solidFill>
                  <a:srgbClr val="FFA300"/>
                </a:solidFill>
              </a:rPr>
              <a:t> </a:t>
            </a:r>
          </a:p>
          <a:p>
            <a:pPr marL="285750" indent="-285750">
              <a:buFont typeface="Arial" panose="020B0604020202020204" pitchFamily="34" charset="0"/>
              <a:buChar char="•"/>
            </a:pPr>
            <a:endParaRPr lang="en-GB" sz="2000" b="1" dirty="0">
              <a:solidFill>
                <a:srgbClr val="FFA300"/>
              </a:solidFill>
            </a:endParaRPr>
          </a:p>
          <a:p>
            <a:pPr marL="285750" indent="-285750">
              <a:buFont typeface="Arial" panose="020B0604020202020204" pitchFamily="34" charset="0"/>
              <a:buChar char="•"/>
            </a:pPr>
            <a:r>
              <a:rPr lang="en-GB" sz="2000" b="1" dirty="0">
                <a:solidFill>
                  <a:srgbClr val="FFA300"/>
                </a:solidFill>
              </a:rPr>
              <a:t>Big Data Analytics</a:t>
            </a:r>
            <a:r>
              <a:rPr lang="en-GB" sz="2000" dirty="0">
                <a:solidFill>
                  <a:srgbClr val="FFA300"/>
                </a:solidFill>
              </a:rPr>
              <a:t> </a:t>
            </a:r>
          </a:p>
          <a:p>
            <a:pPr marL="285750" indent="-285750">
              <a:buFont typeface="Arial" panose="020B0604020202020204" pitchFamily="34" charset="0"/>
              <a:buChar char="•"/>
            </a:pPr>
            <a:endParaRPr lang="en-GB" sz="2000" b="1" dirty="0">
              <a:solidFill>
                <a:srgbClr val="FFA300"/>
              </a:solidFill>
            </a:endParaRPr>
          </a:p>
          <a:p>
            <a:pPr marL="285750" indent="-285750">
              <a:buFont typeface="Arial" panose="020B0604020202020204" pitchFamily="34" charset="0"/>
              <a:buChar char="•"/>
            </a:pPr>
            <a:r>
              <a:rPr lang="en-GB" sz="2000" b="1" dirty="0">
                <a:solidFill>
                  <a:srgbClr val="FFA300"/>
                </a:solidFill>
              </a:rPr>
              <a:t>Security</a:t>
            </a:r>
            <a:r>
              <a:rPr lang="en-GB" sz="2000" dirty="0">
                <a:solidFill>
                  <a:srgbClr val="FFA300"/>
                </a:solidFill>
              </a:rPr>
              <a:t> </a:t>
            </a:r>
          </a:p>
          <a:p>
            <a:pPr marL="285750" indent="-285750">
              <a:buFont typeface="Arial" panose="020B0604020202020204" pitchFamily="34" charset="0"/>
              <a:buChar char="•"/>
            </a:pPr>
            <a:endParaRPr lang="en-GB" sz="2000" b="1" dirty="0">
              <a:solidFill>
                <a:srgbClr val="FFA300"/>
              </a:solidFill>
            </a:endParaRPr>
          </a:p>
          <a:p>
            <a:pPr marL="285750" indent="-285750">
              <a:buFont typeface="Arial" panose="020B0604020202020204" pitchFamily="34" charset="0"/>
              <a:buChar char="•"/>
            </a:pPr>
            <a:r>
              <a:rPr lang="en-GB" sz="2000" b="1" dirty="0">
                <a:solidFill>
                  <a:srgbClr val="FFA300"/>
                </a:solidFill>
              </a:rPr>
              <a:t>Health Information Exchange Data Support</a:t>
            </a:r>
            <a:r>
              <a:rPr lang="en-GB" sz="2000" dirty="0">
                <a:solidFill>
                  <a:srgbClr val="FFA300"/>
                </a:solidFill>
              </a:rPr>
              <a:t> </a:t>
            </a:r>
          </a:p>
          <a:p>
            <a:pPr marL="285750" indent="-285750">
              <a:buFont typeface="Arial" panose="020B0604020202020204" pitchFamily="34" charset="0"/>
              <a:buChar char="•"/>
            </a:pPr>
            <a:endParaRPr lang="en-GB" sz="2000" b="1" dirty="0">
              <a:solidFill>
                <a:srgbClr val="FFA300"/>
              </a:solidFill>
            </a:endParaRPr>
          </a:p>
          <a:p>
            <a:pPr marL="285750" indent="-285750">
              <a:buFont typeface="Arial" panose="020B0604020202020204" pitchFamily="34" charset="0"/>
              <a:buChar char="•"/>
            </a:pPr>
            <a:r>
              <a:rPr lang="en-GB" sz="2000" b="1" dirty="0">
                <a:solidFill>
                  <a:srgbClr val="FFA300"/>
                </a:solidFill>
              </a:rPr>
              <a:t>Electronic Medical Records Storage Support</a:t>
            </a:r>
            <a:r>
              <a:rPr lang="en-GB" sz="2000" dirty="0">
                <a:solidFill>
                  <a:srgbClr val="FFA300"/>
                </a:solidFill>
              </a:rPr>
              <a:t> </a:t>
            </a:r>
          </a:p>
          <a:p>
            <a:pPr marL="285750" indent="-285750">
              <a:buFont typeface="Arial" panose="020B0604020202020204" pitchFamily="34" charset="0"/>
              <a:buChar char="•"/>
            </a:pPr>
            <a:endParaRPr lang="en-GB" sz="2000" b="1" dirty="0">
              <a:solidFill>
                <a:srgbClr val="FFA300"/>
              </a:solidFill>
            </a:endParaRPr>
          </a:p>
          <a:p>
            <a:pPr marL="285750" indent="-285750">
              <a:buFont typeface="Arial" panose="020B0604020202020204" pitchFamily="34" charset="0"/>
              <a:buChar char="•"/>
            </a:pPr>
            <a:r>
              <a:rPr lang="en-GB" sz="2000" b="1" dirty="0">
                <a:solidFill>
                  <a:srgbClr val="FFA300"/>
                </a:solidFill>
              </a:rPr>
              <a:t>Consultant Collaboration Solutions Support</a:t>
            </a:r>
            <a:r>
              <a:rPr lang="en-GB" sz="2000" dirty="0">
                <a:solidFill>
                  <a:srgbClr val="FFA300"/>
                </a:solidFill>
              </a:rPr>
              <a:t> </a:t>
            </a:r>
          </a:p>
          <a:p>
            <a:endParaRPr lang="en-GB" dirty="0"/>
          </a:p>
        </p:txBody>
      </p:sp>
      <p:sp>
        <p:nvSpPr>
          <p:cNvPr id="5" name="TextBox 4">
            <a:extLst>
              <a:ext uri="{FF2B5EF4-FFF2-40B4-BE49-F238E27FC236}">
                <a16:creationId xmlns:a16="http://schemas.microsoft.com/office/drawing/2014/main" id="{3E572460-5589-4CB7-8C33-ED48EA61A512}"/>
              </a:ext>
            </a:extLst>
          </p:cNvPr>
          <p:cNvSpPr txBox="1"/>
          <p:nvPr/>
        </p:nvSpPr>
        <p:spPr>
          <a:xfrm>
            <a:off x="5015149" y="348678"/>
            <a:ext cx="5949176" cy="584775"/>
          </a:xfrm>
          <a:prstGeom prst="rect">
            <a:avLst/>
          </a:prstGeom>
          <a:noFill/>
        </p:spPr>
        <p:txBody>
          <a:bodyPr wrap="square" rtlCol="0">
            <a:spAutoFit/>
          </a:bodyPr>
          <a:lstStyle/>
          <a:p>
            <a:r>
              <a:rPr lang="en-US" sz="3200" dirty="0"/>
              <a:t>Healthcare Cloud - Benefits</a:t>
            </a:r>
          </a:p>
        </p:txBody>
      </p:sp>
      <p:pic>
        <p:nvPicPr>
          <p:cNvPr id="8" name="Picture 7">
            <a:extLst>
              <a:ext uri="{FF2B5EF4-FFF2-40B4-BE49-F238E27FC236}">
                <a16:creationId xmlns:a16="http://schemas.microsoft.com/office/drawing/2014/main" id="{2E0FFDEB-0F07-4E39-B191-11ECFCED08AB}"/>
              </a:ext>
            </a:extLst>
          </p:cNvPr>
          <p:cNvPicPr>
            <a:picLocks noChangeAspect="1"/>
          </p:cNvPicPr>
          <p:nvPr/>
        </p:nvPicPr>
        <p:blipFill>
          <a:blip r:embed="rId3"/>
          <a:stretch>
            <a:fillRect/>
          </a:stretch>
        </p:blipFill>
        <p:spPr>
          <a:xfrm>
            <a:off x="6382548" y="1488910"/>
            <a:ext cx="5602710" cy="4602879"/>
          </a:xfrm>
          <a:prstGeom prst="rect">
            <a:avLst/>
          </a:prstGeom>
        </p:spPr>
      </p:pic>
      <p:sp>
        <p:nvSpPr>
          <p:cNvPr id="9" name="Footer Placeholder 2">
            <a:extLst>
              <a:ext uri="{FF2B5EF4-FFF2-40B4-BE49-F238E27FC236}">
                <a16:creationId xmlns:a16="http://schemas.microsoft.com/office/drawing/2014/main" id="{B4BC5DD9-C700-4876-B4D8-DBC4F771CBCC}"/>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10" name="Slide Number Placeholder 5">
            <a:extLst>
              <a:ext uri="{FF2B5EF4-FFF2-40B4-BE49-F238E27FC236}">
                <a16:creationId xmlns:a16="http://schemas.microsoft.com/office/drawing/2014/main" id="{996B5B80-2B18-4465-89FD-9167A75D1005}"/>
              </a:ext>
            </a:extLst>
          </p:cNvPr>
          <p:cNvSpPr txBox="1">
            <a:spLocks/>
          </p:cNvSpPr>
          <p:nvPr/>
        </p:nvSpPr>
        <p:spPr>
          <a:xfrm>
            <a:off x="10451872" y="6168812"/>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14</a:t>
            </a:fld>
            <a:endParaRPr lang="en-GB" dirty="0"/>
          </a:p>
        </p:txBody>
      </p:sp>
    </p:spTree>
    <p:extLst>
      <p:ext uri="{BB962C8B-B14F-4D97-AF65-F5344CB8AC3E}">
        <p14:creationId xmlns:p14="http://schemas.microsoft.com/office/powerpoint/2010/main" val="26668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280476" y="434080"/>
            <a:ext cx="1293559" cy="584775"/>
          </a:xfrm>
          <a:prstGeom prst="rect">
            <a:avLst/>
          </a:prstGeom>
          <a:noFill/>
        </p:spPr>
        <p:txBody>
          <a:bodyPr wrap="none" rtlCol="0">
            <a:spAutoFit/>
          </a:bodyPr>
          <a:lstStyle/>
          <a:p>
            <a:pPr algn="ctr"/>
            <a:r>
              <a:rPr lang="en-GB" sz="3200" dirty="0"/>
              <a:t>Trends</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sp>
        <p:nvSpPr>
          <p:cNvPr id="6" name="Rectangle 5">
            <a:extLst>
              <a:ext uri="{FF2B5EF4-FFF2-40B4-BE49-F238E27FC236}">
                <a16:creationId xmlns:a16="http://schemas.microsoft.com/office/drawing/2014/main" id="{B649CD1A-43EA-4ED4-B2A0-3FDDFCBE4313}"/>
              </a:ext>
            </a:extLst>
          </p:cNvPr>
          <p:cNvSpPr/>
          <p:nvPr/>
        </p:nvSpPr>
        <p:spPr>
          <a:xfrm>
            <a:off x="711821" y="1732469"/>
            <a:ext cx="5237355" cy="3508653"/>
          </a:xfrm>
          <a:prstGeom prst="rect">
            <a:avLst/>
          </a:prstGeom>
        </p:spPr>
        <p:txBody>
          <a:bodyPr wrap="square">
            <a:spAutoFit/>
          </a:bodyPr>
          <a:lstStyle/>
          <a:p>
            <a:pPr marL="342900" indent="-342900">
              <a:spcBef>
                <a:spcPts val="600"/>
              </a:spcBef>
              <a:buFont typeface="+mj-lt"/>
              <a:buAutoNum type="arabicPeriod"/>
            </a:pPr>
            <a:r>
              <a:rPr lang="en-US" b="1" dirty="0">
                <a:solidFill>
                  <a:srgbClr val="FFA300"/>
                </a:solidFill>
                <a:latin typeface="Century Gothic"/>
                <a:cs typeface="Century Gothic"/>
              </a:rPr>
              <a:t>Acceptance of Cloud</a:t>
            </a:r>
          </a:p>
          <a:p>
            <a:pPr>
              <a:spcBef>
                <a:spcPts val="600"/>
              </a:spcBef>
            </a:pPr>
            <a:r>
              <a:rPr lang="en-US" sz="1050" b="1" dirty="0">
                <a:solidFill>
                  <a:schemeClr val="bg1">
                    <a:lumMod val="65000"/>
                  </a:schemeClr>
                </a:solidFill>
                <a:latin typeface="Century Gothic"/>
                <a:cs typeface="Century Gothic"/>
              </a:rPr>
              <a:t>         </a:t>
            </a:r>
            <a:r>
              <a:rPr lang="en-US" sz="1600" dirty="0">
                <a:solidFill>
                  <a:schemeClr val="bg1">
                    <a:lumMod val="65000"/>
                  </a:schemeClr>
                </a:solidFill>
                <a:latin typeface="Century Gothic"/>
                <a:cs typeface="Century Gothic"/>
              </a:rPr>
              <a:t>RSNA 2016 vs 4 years ago</a:t>
            </a:r>
          </a:p>
          <a:p>
            <a:pPr>
              <a:spcBef>
                <a:spcPts val="600"/>
              </a:spcBef>
            </a:pPr>
            <a:r>
              <a:rPr lang="en-US" sz="1600" dirty="0">
                <a:solidFill>
                  <a:schemeClr val="bg1">
                    <a:lumMod val="65000"/>
                  </a:schemeClr>
                </a:solidFill>
                <a:latin typeface="Century Gothic"/>
                <a:cs typeface="Century Gothic"/>
              </a:rPr>
              <a:t>      UK – Catching Up</a:t>
            </a:r>
          </a:p>
          <a:p>
            <a:pPr>
              <a:spcBef>
                <a:spcPts val="600"/>
              </a:spcBef>
            </a:pPr>
            <a:r>
              <a:rPr lang="en-US" b="1" dirty="0">
                <a:solidFill>
                  <a:srgbClr val="FFA300"/>
                </a:solidFill>
                <a:latin typeface="Century Gothic"/>
              </a:rPr>
              <a:t>2.   VNA</a:t>
            </a:r>
          </a:p>
          <a:p>
            <a:pPr lvl="1">
              <a:spcBef>
                <a:spcPts val="600"/>
              </a:spcBef>
            </a:pPr>
            <a:r>
              <a:rPr lang="en-US" sz="1600" dirty="0">
                <a:solidFill>
                  <a:schemeClr val="bg1">
                    <a:lumMod val="65000"/>
                  </a:schemeClr>
                </a:solidFill>
                <a:latin typeface="Century Gothic"/>
                <a:cs typeface="Century Gothic"/>
              </a:rPr>
              <a:t>Vendor neutral archives to store large swathes of medical imaging data – ever increasing</a:t>
            </a:r>
          </a:p>
          <a:p>
            <a:pPr>
              <a:spcBef>
                <a:spcPts val="600"/>
              </a:spcBef>
            </a:pPr>
            <a:r>
              <a:rPr lang="en-US" b="1" dirty="0">
                <a:solidFill>
                  <a:srgbClr val="FFA300"/>
                </a:solidFill>
                <a:latin typeface="Century Gothic"/>
              </a:rPr>
              <a:t>3.   Instant Image Availability </a:t>
            </a:r>
          </a:p>
          <a:p>
            <a:pPr lvl="1">
              <a:spcBef>
                <a:spcPts val="600"/>
              </a:spcBef>
            </a:pPr>
            <a:r>
              <a:rPr lang="en-US" sz="1600" dirty="0">
                <a:solidFill>
                  <a:schemeClr val="bg1">
                    <a:lumMod val="65000"/>
                  </a:schemeClr>
                </a:solidFill>
                <a:latin typeface="Century Gothic"/>
                <a:cs typeface="Century Gothic"/>
              </a:rPr>
              <a:t>Old Technology no longer acceptable in the ‘instant’ world</a:t>
            </a:r>
          </a:p>
          <a:p>
            <a:pPr lvl="1">
              <a:spcBef>
                <a:spcPts val="600"/>
              </a:spcBef>
            </a:pPr>
            <a:r>
              <a:rPr lang="en-US" sz="1600" dirty="0">
                <a:solidFill>
                  <a:schemeClr val="bg1">
                    <a:lumMod val="65000"/>
                  </a:schemeClr>
                </a:solidFill>
                <a:latin typeface="Century Gothic"/>
                <a:cs typeface="Century Gothic"/>
              </a:rPr>
              <a:t>Security – Audit?</a:t>
            </a:r>
          </a:p>
          <a:p>
            <a:pPr lvl="1">
              <a:spcBef>
                <a:spcPts val="600"/>
              </a:spcBef>
            </a:pPr>
            <a:endParaRPr lang="en-US" sz="1600" dirty="0">
              <a:solidFill>
                <a:schemeClr val="tx1">
                  <a:lumMod val="75000"/>
                  <a:lumOff val="25000"/>
                </a:schemeClr>
              </a:solidFill>
              <a:latin typeface="Century Gothic"/>
              <a:cs typeface="Century Gothic"/>
            </a:endParaRPr>
          </a:p>
        </p:txBody>
      </p:sp>
      <p:sp>
        <p:nvSpPr>
          <p:cNvPr id="7" name="TextBox 6">
            <a:extLst>
              <a:ext uri="{FF2B5EF4-FFF2-40B4-BE49-F238E27FC236}">
                <a16:creationId xmlns:a16="http://schemas.microsoft.com/office/drawing/2014/main" id="{C1A85114-B001-44B7-8B9A-77D9DC0CC1BB}"/>
              </a:ext>
            </a:extLst>
          </p:cNvPr>
          <p:cNvSpPr txBox="1"/>
          <p:nvPr/>
        </p:nvSpPr>
        <p:spPr>
          <a:xfrm>
            <a:off x="6534614" y="1732469"/>
            <a:ext cx="5123985" cy="4201150"/>
          </a:xfrm>
          <a:prstGeom prst="rect">
            <a:avLst/>
          </a:prstGeom>
          <a:noFill/>
        </p:spPr>
        <p:txBody>
          <a:bodyPr wrap="square" rtlCol="0">
            <a:spAutoFit/>
          </a:bodyPr>
          <a:lstStyle/>
          <a:p>
            <a:pPr>
              <a:spcBef>
                <a:spcPts val="600"/>
              </a:spcBef>
            </a:pPr>
            <a:r>
              <a:rPr lang="en-US" b="1" dirty="0">
                <a:solidFill>
                  <a:srgbClr val="FFA300"/>
                </a:solidFill>
                <a:latin typeface="Century Gothic"/>
              </a:rPr>
              <a:t>4.  Patient Centered Care</a:t>
            </a:r>
          </a:p>
          <a:p>
            <a:pPr lvl="1">
              <a:spcBef>
                <a:spcPts val="600"/>
              </a:spcBef>
            </a:pPr>
            <a:r>
              <a:rPr lang="en-US" sz="1600" dirty="0">
                <a:solidFill>
                  <a:schemeClr val="bg1">
                    <a:lumMod val="65000"/>
                  </a:schemeClr>
                </a:solidFill>
                <a:latin typeface="Century Gothic"/>
                <a:cs typeface="Century Gothic"/>
              </a:rPr>
              <a:t>More informed patients</a:t>
            </a:r>
          </a:p>
          <a:p>
            <a:pPr lvl="1">
              <a:spcBef>
                <a:spcPts val="600"/>
              </a:spcBef>
            </a:pPr>
            <a:r>
              <a:rPr lang="en-US" sz="1600" dirty="0">
                <a:solidFill>
                  <a:schemeClr val="bg1">
                    <a:lumMod val="65000"/>
                  </a:schemeClr>
                </a:solidFill>
                <a:latin typeface="Century Gothic"/>
                <a:cs typeface="Century Gothic"/>
              </a:rPr>
              <a:t>Appetite for choice – second opinion</a:t>
            </a:r>
          </a:p>
          <a:p>
            <a:pPr lvl="1">
              <a:spcBef>
                <a:spcPts val="600"/>
              </a:spcBef>
            </a:pPr>
            <a:r>
              <a:rPr lang="en-US" sz="1600" dirty="0">
                <a:solidFill>
                  <a:schemeClr val="bg1">
                    <a:lumMod val="65000"/>
                  </a:schemeClr>
                </a:solidFill>
                <a:latin typeface="Century Gothic"/>
                <a:cs typeface="Century Gothic"/>
              </a:rPr>
              <a:t>Patient Access – Self Service Portals</a:t>
            </a:r>
          </a:p>
          <a:p>
            <a:pPr lvl="1">
              <a:spcBef>
                <a:spcPts val="600"/>
              </a:spcBef>
            </a:pPr>
            <a:endParaRPr lang="en-US" sz="1600" dirty="0">
              <a:solidFill>
                <a:schemeClr val="tx1">
                  <a:lumMod val="75000"/>
                  <a:lumOff val="25000"/>
                </a:schemeClr>
              </a:solidFill>
              <a:latin typeface="Century Gothic"/>
              <a:cs typeface="Century Gothic"/>
            </a:endParaRPr>
          </a:p>
          <a:p>
            <a:pPr lvl="0">
              <a:spcBef>
                <a:spcPts val="600"/>
              </a:spcBef>
            </a:pPr>
            <a:r>
              <a:rPr lang="en-US" b="1" dirty="0">
                <a:solidFill>
                  <a:srgbClr val="FFA300"/>
                </a:solidFill>
                <a:latin typeface="Century Gothic"/>
              </a:rPr>
              <a:t>5.  AI – Artificial Intelligence and Machine   Learning </a:t>
            </a:r>
          </a:p>
          <a:p>
            <a:pPr>
              <a:spcBef>
                <a:spcPts val="600"/>
              </a:spcBef>
            </a:pPr>
            <a:endParaRPr lang="en-US" b="1" dirty="0">
              <a:solidFill>
                <a:srgbClr val="FFA300"/>
              </a:solidFill>
              <a:latin typeface="Century Gothic"/>
              <a:cs typeface="Century Gothic"/>
            </a:endParaRPr>
          </a:p>
          <a:p>
            <a:pPr marL="342900" indent="-342900">
              <a:spcBef>
                <a:spcPts val="600"/>
              </a:spcBef>
              <a:buAutoNum type="arabicPeriod" startAt="6"/>
            </a:pPr>
            <a:r>
              <a:rPr lang="en-US" b="1" dirty="0">
                <a:solidFill>
                  <a:srgbClr val="FFA300"/>
                </a:solidFill>
                <a:latin typeface="Century Gothic"/>
                <a:cs typeface="Century Gothic"/>
              </a:rPr>
              <a:t>EHR – Electronic Health Records</a:t>
            </a:r>
          </a:p>
          <a:p>
            <a:pPr marL="342900" indent="-342900">
              <a:spcBef>
                <a:spcPts val="600"/>
              </a:spcBef>
              <a:buAutoNum type="arabicPeriod" startAt="6"/>
            </a:pPr>
            <a:endParaRPr lang="en-US" b="1" dirty="0">
              <a:solidFill>
                <a:srgbClr val="FFA300"/>
              </a:solidFill>
              <a:latin typeface="Century Gothic"/>
              <a:cs typeface="Century Gothic"/>
            </a:endParaRPr>
          </a:p>
          <a:p>
            <a:pPr marL="342900" indent="-342900">
              <a:spcBef>
                <a:spcPts val="600"/>
              </a:spcBef>
              <a:buAutoNum type="arabicPeriod" startAt="6"/>
            </a:pPr>
            <a:r>
              <a:rPr lang="en-US" b="1" dirty="0">
                <a:solidFill>
                  <a:srgbClr val="FFA300"/>
                </a:solidFill>
                <a:latin typeface="Century Gothic"/>
                <a:cs typeface="Century Gothic"/>
              </a:rPr>
              <a:t>Hybrid Models – Deconstructed PACS</a:t>
            </a:r>
          </a:p>
          <a:p>
            <a:pPr>
              <a:spcBef>
                <a:spcPts val="600"/>
              </a:spcBef>
            </a:pPr>
            <a:r>
              <a:rPr lang="en-US" sz="1100" b="1" dirty="0">
                <a:latin typeface="Century Gothic"/>
                <a:cs typeface="Century Gothic"/>
              </a:rPr>
              <a:t>         </a:t>
            </a:r>
          </a:p>
          <a:p>
            <a:pPr>
              <a:spcBef>
                <a:spcPts val="600"/>
              </a:spcBef>
            </a:pPr>
            <a:r>
              <a:rPr lang="en-US" sz="1100" b="1" dirty="0">
                <a:latin typeface="Century Gothic"/>
                <a:cs typeface="Century Gothic"/>
              </a:rPr>
              <a:t>	</a:t>
            </a:r>
            <a:endParaRPr lang="en-US" dirty="0">
              <a:latin typeface="Century Gothic"/>
              <a:cs typeface="Century Gothic"/>
            </a:endParaRPr>
          </a:p>
        </p:txBody>
      </p:sp>
      <p:sp>
        <p:nvSpPr>
          <p:cNvPr id="8" name="Footer Placeholder 2">
            <a:extLst>
              <a:ext uri="{FF2B5EF4-FFF2-40B4-BE49-F238E27FC236}">
                <a16:creationId xmlns:a16="http://schemas.microsoft.com/office/drawing/2014/main" id="{C014362A-6AED-4916-919D-974A59D9ADC4}"/>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9" name="Slide Number Placeholder 5">
            <a:extLst>
              <a:ext uri="{FF2B5EF4-FFF2-40B4-BE49-F238E27FC236}">
                <a16:creationId xmlns:a16="http://schemas.microsoft.com/office/drawing/2014/main" id="{BDFCBA69-FCF0-40BA-96FB-60583FB09E65}"/>
              </a:ext>
            </a:extLst>
          </p:cNvPr>
          <p:cNvSpPr txBox="1">
            <a:spLocks/>
          </p:cNvSpPr>
          <p:nvPr/>
        </p:nvSpPr>
        <p:spPr>
          <a:xfrm>
            <a:off x="10451872" y="6168812"/>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15</a:t>
            </a:fld>
            <a:endParaRPr lang="en-GB" dirty="0"/>
          </a:p>
        </p:txBody>
      </p:sp>
    </p:spTree>
    <p:extLst>
      <p:ext uri="{BB962C8B-B14F-4D97-AF65-F5344CB8AC3E}">
        <p14:creationId xmlns:p14="http://schemas.microsoft.com/office/powerpoint/2010/main" val="11309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4" name="Picture 3">
            <a:extLst>
              <a:ext uri="{FF2B5EF4-FFF2-40B4-BE49-F238E27FC236}">
                <a16:creationId xmlns:a16="http://schemas.microsoft.com/office/drawing/2014/main" id="{F4B62DE4-3961-4D3A-8594-9EF1DF10B9EB}"/>
              </a:ext>
            </a:extLst>
          </p:cNvPr>
          <p:cNvPicPr>
            <a:picLocks noChangeAspect="1"/>
          </p:cNvPicPr>
          <p:nvPr/>
        </p:nvPicPr>
        <p:blipFill>
          <a:blip r:embed="rId3"/>
          <a:stretch>
            <a:fillRect/>
          </a:stretch>
        </p:blipFill>
        <p:spPr>
          <a:xfrm>
            <a:off x="1592035" y="1295025"/>
            <a:ext cx="9447391" cy="4714415"/>
          </a:xfrm>
          <a:prstGeom prst="rect">
            <a:avLst/>
          </a:prstGeom>
        </p:spPr>
      </p:pic>
      <p:sp>
        <p:nvSpPr>
          <p:cNvPr id="5" name="Footer Placeholder 2">
            <a:extLst>
              <a:ext uri="{FF2B5EF4-FFF2-40B4-BE49-F238E27FC236}">
                <a16:creationId xmlns:a16="http://schemas.microsoft.com/office/drawing/2014/main" id="{33CAF9F0-2C6F-4717-A463-BD56502E268A}"/>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6" name="Slide Number Placeholder 5">
            <a:extLst>
              <a:ext uri="{FF2B5EF4-FFF2-40B4-BE49-F238E27FC236}">
                <a16:creationId xmlns:a16="http://schemas.microsoft.com/office/drawing/2014/main" id="{475F3CF7-5CB2-4E6C-81C9-CEAE55D7F02A}"/>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16</a:t>
            </a:fld>
            <a:endParaRPr lang="en-GB" dirty="0"/>
          </a:p>
        </p:txBody>
      </p:sp>
    </p:spTree>
    <p:extLst>
      <p:ext uri="{BB962C8B-B14F-4D97-AF65-F5344CB8AC3E}">
        <p14:creationId xmlns:p14="http://schemas.microsoft.com/office/powerpoint/2010/main" val="105991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5A6A8A-9C79-47D4-97B6-AF450A4DF9DA}"/>
              </a:ext>
            </a:extLst>
          </p:cNvPr>
          <p:cNvPicPr>
            <a:picLocks noChangeAspect="1"/>
          </p:cNvPicPr>
          <p:nvPr/>
        </p:nvPicPr>
        <p:blipFill>
          <a:blip r:embed="rId2"/>
          <a:stretch>
            <a:fillRect/>
          </a:stretch>
        </p:blipFill>
        <p:spPr>
          <a:xfrm>
            <a:off x="1537252" y="255600"/>
            <a:ext cx="10088536" cy="5725021"/>
          </a:xfrm>
          <a:prstGeom prst="rect">
            <a:avLst/>
          </a:prstGeom>
        </p:spPr>
      </p:pic>
      <p:sp>
        <p:nvSpPr>
          <p:cNvPr id="134" name="TextBox 133">
            <a:extLst>
              <a:ext uri="{FF2B5EF4-FFF2-40B4-BE49-F238E27FC236}">
                <a16:creationId xmlns:a16="http://schemas.microsoft.com/office/drawing/2014/main" id="{A8241FF5-47EA-4848-ACAC-A79E3954B03F}"/>
              </a:ext>
            </a:extLst>
          </p:cNvPr>
          <p:cNvSpPr txBox="1"/>
          <p:nvPr/>
        </p:nvSpPr>
        <p:spPr>
          <a:xfrm>
            <a:off x="-119270" y="255600"/>
            <a:ext cx="5266213" cy="827635"/>
          </a:xfrm>
          <a:prstGeom prst="rect">
            <a:avLst/>
          </a:prstGeom>
        </p:spPr>
        <p:txBody>
          <a:bodyPr vert="horz" lIns="91440" tIns="45720" rIns="91440" bIns="45720" rtlCol="0" anchor="b">
            <a:normAutofit fontScale="92500" lnSpcReduction="10000"/>
          </a:bodyPr>
          <a:lstStyle>
            <a:defPPr>
              <a:defRPr lang="en-US"/>
            </a:defPPr>
            <a:lvl1pPr algn="ctr">
              <a:lnSpc>
                <a:spcPct val="90000"/>
              </a:lnSpc>
              <a:spcBef>
                <a:spcPct val="0"/>
              </a:spcBef>
              <a:buNone/>
              <a:defRPr sz="32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Healthcare Image</a:t>
            </a:r>
          </a:p>
          <a:p>
            <a:r>
              <a:rPr lang="en-US" dirty="0"/>
              <a:t>Workflow Challenges</a:t>
            </a:r>
          </a:p>
        </p:txBody>
      </p:sp>
      <p:sp>
        <p:nvSpPr>
          <p:cNvPr id="5" name="Footer Placeholder 2">
            <a:extLst>
              <a:ext uri="{FF2B5EF4-FFF2-40B4-BE49-F238E27FC236}">
                <a16:creationId xmlns:a16="http://schemas.microsoft.com/office/drawing/2014/main" id="{5FA5AAD7-D5F0-47F8-8A69-8A98E8C2D3CB}"/>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6" name="Slide Number Placeholder 5">
            <a:extLst>
              <a:ext uri="{FF2B5EF4-FFF2-40B4-BE49-F238E27FC236}">
                <a16:creationId xmlns:a16="http://schemas.microsoft.com/office/drawing/2014/main" id="{93502B4D-DADB-4E07-9E98-C038A25EECA4}"/>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17</a:t>
            </a:fld>
            <a:endParaRPr lang="en-GB" dirty="0"/>
          </a:p>
        </p:txBody>
      </p:sp>
    </p:spTree>
    <p:extLst>
      <p:ext uri="{BB962C8B-B14F-4D97-AF65-F5344CB8AC3E}">
        <p14:creationId xmlns:p14="http://schemas.microsoft.com/office/powerpoint/2010/main" val="10617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782843" y="434080"/>
            <a:ext cx="2288832" cy="584775"/>
          </a:xfrm>
          <a:prstGeom prst="rect">
            <a:avLst/>
          </a:prstGeom>
          <a:noFill/>
        </p:spPr>
        <p:txBody>
          <a:bodyPr wrap="none" rtlCol="0">
            <a:spAutoFit/>
          </a:bodyPr>
          <a:lstStyle/>
          <a:p>
            <a:pPr algn="ctr"/>
            <a:r>
              <a:rPr lang="en-GB" sz="3200" dirty="0"/>
              <a:t>Streamlining</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3" name="Picture 2">
            <a:extLst>
              <a:ext uri="{FF2B5EF4-FFF2-40B4-BE49-F238E27FC236}">
                <a16:creationId xmlns:a16="http://schemas.microsoft.com/office/drawing/2014/main" id="{539BDEDB-1B2B-43B7-A384-2CB97362C6F8}"/>
              </a:ext>
            </a:extLst>
          </p:cNvPr>
          <p:cNvPicPr>
            <a:picLocks noChangeAspect="1"/>
          </p:cNvPicPr>
          <p:nvPr/>
        </p:nvPicPr>
        <p:blipFill>
          <a:blip r:embed="rId3"/>
          <a:stretch>
            <a:fillRect/>
          </a:stretch>
        </p:blipFill>
        <p:spPr>
          <a:xfrm>
            <a:off x="1481616" y="1319664"/>
            <a:ext cx="8841828" cy="4502480"/>
          </a:xfrm>
          <a:prstGeom prst="rect">
            <a:avLst/>
          </a:prstGeom>
        </p:spPr>
      </p:pic>
      <p:sp>
        <p:nvSpPr>
          <p:cNvPr id="6" name="Footer Placeholder 2">
            <a:extLst>
              <a:ext uri="{FF2B5EF4-FFF2-40B4-BE49-F238E27FC236}">
                <a16:creationId xmlns:a16="http://schemas.microsoft.com/office/drawing/2014/main" id="{87BBBDF6-E952-4110-A15B-55AFFDD67025}"/>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7" name="Slide Number Placeholder 5">
            <a:extLst>
              <a:ext uri="{FF2B5EF4-FFF2-40B4-BE49-F238E27FC236}">
                <a16:creationId xmlns:a16="http://schemas.microsoft.com/office/drawing/2014/main" id="{DCFC16B2-EE05-4F88-B98F-BEF72EAEEAD1}"/>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18</a:t>
            </a:fld>
            <a:endParaRPr lang="en-GB" dirty="0"/>
          </a:p>
        </p:txBody>
      </p:sp>
    </p:spTree>
    <p:extLst>
      <p:ext uri="{BB962C8B-B14F-4D97-AF65-F5344CB8AC3E}">
        <p14:creationId xmlns:p14="http://schemas.microsoft.com/office/powerpoint/2010/main" val="25583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782843" y="434080"/>
            <a:ext cx="2288832" cy="584775"/>
          </a:xfrm>
          <a:prstGeom prst="rect">
            <a:avLst/>
          </a:prstGeom>
          <a:noFill/>
        </p:spPr>
        <p:txBody>
          <a:bodyPr wrap="none" rtlCol="0">
            <a:spAutoFit/>
          </a:bodyPr>
          <a:lstStyle/>
          <a:p>
            <a:pPr algn="ctr"/>
            <a:r>
              <a:rPr lang="en-GB" sz="3200" dirty="0"/>
              <a:t>Streamlining</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5" name="Picture 4">
            <a:extLst>
              <a:ext uri="{FF2B5EF4-FFF2-40B4-BE49-F238E27FC236}">
                <a16:creationId xmlns:a16="http://schemas.microsoft.com/office/drawing/2014/main" id="{25AEF7D3-9311-42DB-8F6C-7A30E58C56C7}"/>
              </a:ext>
            </a:extLst>
          </p:cNvPr>
          <p:cNvPicPr>
            <a:picLocks noChangeAspect="1"/>
          </p:cNvPicPr>
          <p:nvPr/>
        </p:nvPicPr>
        <p:blipFill>
          <a:blip r:embed="rId3"/>
          <a:stretch>
            <a:fillRect/>
          </a:stretch>
        </p:blipFill>
        <p:spPr>
          <a:xfrm>
            <a:off x="1453820" y="1403508"/>
            <a:ext cx="8264438" cy="4200037"/>
          </a:xfrm>
          <a:prstGeom prst="rect">
            <a:avLst/>
          </a:prstGeom>
        </p:spPr>
      </p:pic>
      <p:sp>
        <p:nvSpPr>
          <p:cNvPr id="6" name="Footer Placeholder 2">
            <a:extLst>
              <a:ext uri="{FF2B5EF4-FFF2-40B4-BE49-F238E27FC236}">
                <a16:creationId xmlns:a16="http://schemas.microsoft.com/office/drawing/2014/main" id="{B90D54DB-8FC4-4685-9874-3230FAED7B15}"/>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7" name="Slide Number Placeholder 5">
            <a:extLst>
              <a:ext uri="{FF2B5EF4-FFF2-40B4-BE49-F238E27FC236}">
                <a16:creationId xmlns:a16="http://schemas.microsoft.com/office/drawing/2014/main" id="{A77837FC-1773-4C74-8021-B474F7C5055D}"/>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19</a:t>
            </a:fld>
            <a:endParaRPr lang="en-GB" dirty="0"/>
          </a:p>
        </p:txBody>
      </p:sp>
    </p:spTree>
    <p:extLst>
      <p:ext uri="{BB962C8B-B14F-4D97-AF65-F5344CB8AC3E}">
        <p14:creationId xmlns:p14="http://schemas.microsoft.com/office/powerpoint/2010/main" val="5905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664902"/>
            <a:ext cx="9144000" cy="960055"/>
          </a:xfrm>
        </p:spPr>
        <p:txBody>
          <a:bodyPr>
            <a:normAutofit/>
          </a:bodyPr>
          <a:lstStyle/>
          <a:p>
            <a:r>
              <a:rPr lang="en-GB" dirty="0"/>
              <a:t>Iain Patterson</a:t>
            </a:r>
          </a:p>
        </p:txBody>
      </p:sp>
      <p:sp>
        <p:nvSpPr>
          <p:cNvPr id="3" name="Subtitle 2"/>
          <p:cNvSpPr>
            <a:spLocks noGrp="1"/>
          </p:cNvSpPr>
          <p:nvPr>
            <p:ph type="subTitle" idx="1"/>
          </p:nvPr>
        </p:nvSpPr>
        <p:spPr>
          <a:xfrm>
            <a:off x="1523999" y="4719897"/>
            <a:ext cx="9144000" cy="1011149"/>
          </a:xfrm>
        </p:spPr>
        <p:txBody>
          <a:bodyPr>
            <a:normAutofit/>
          </a:bodyPr>
          <a:lstStyle/>
          <a:p>
            <a:r>
              <a:rPr lang="en-GB" dirty="0"/>
              <a:t>Chief Digital Officer</a:t>
            </a:r>
          </a:p>
        </p:txBody>
      </p:sp>
      <p:sp>
        <p:nvSpPr>
          <p:cNvPr id="7" name="Footer Placeholder 6"/>
          <p:cNvSpPr>
            <a:spLocks noGrp="1"/>
          </p:cNvSpPr>
          <p:nvPr>
            <p:ph type="ftr" sz="quarter" idx="11"/>
          </p:nvPr>
        </p:nvSpPr>
        <p:spPr/>
        <p:txBody>
          <a:bodyPr/>
          <a:lstStyle/>
          <a:p>
            <a:r>
              <a:rPr lang="en-GB" dirty="0">
                <a:solidFill>
                  <a:schemeClr val="bg1"/>
                </a:solidFill>
              </a:rPr>
              <a:t>Commercial in Confidence</a:t>
            </a:r>
          </a:p>
        </p:txBody>
      </p:sp>
      <p:sp>
        <p:nvSpPr>
          <p:cNvPr id="8" name="Slide Number Placeholder 7"/>
          <p:cNvSpPr>
            <a:spLocks noGrp="1"/>
          </p:cNvSpPr>
          <p:nvPr>
            <p:ph type="sldNum" sz="quarter" idx="4"/>
          </p:nvPr>
        </p:nvSpPr>
        <p:spPr/>
        <p:txBody>
          <a:bodyPr/>
          <a:lstStyle/>
          <a:p>
            <a:fld id="{E8AEC697-2F24-4C1D-BA16-B8A5F4774E29}" type="slidenum">
              <a:rPr lang="en-GB" smtClean="0"/>
              <a:pPr/>
              <a:t>2</a:t>
            </a:fld>
            <a:endParaRPr lang="en-GB" dirty="0"/>
          </a:p>
        </p:txBody>
      </p:sp>
      <p:sp>
        <p:nvSpPr>
          <p:cNvPr id="4" name="Rectangle 3"/>
          <p:cNvSpPr/>
          <p:nvPr/>
        </p:nvSpPr>
        <p:spPr>
          <a:xfrm>
            <a:off x="3048000" y="3105835"/>
            <a:ext cx="6096000" cy="646331"/>
          </a:xfrm>
          <a:prstGeom prst="rect">
            <a:avLst/>
          </a:prstGeom>
        </p:spPr>
        <p:txBody>
          <a:bodyPr>
            <a:spAutoFit/>
          </a:bodyPr>
          <a:lstStyle/>
          <a:p>
            <a:r>
              <a:rPr lang="en-GB" dirty="0"/>
              <a:t>Only 2 more days till our #Oracle webinar with Bart Challis &amp; Steve Hall. Register now:</a:t>
            </a:r>
          </a:p>
        </p:txBody>
      </p:sp>
      <p:sp>
        <p:nvSpPr>
          <p:cNvPr id="5" name="Rectangle 4"/>
          <p:cNvSpPr/>
          <p:nvPr/>
        </p:nvSpPr>
        <p:spPr>
          <a:xfrm>
            <a:off x="3048000" y="3105835"/>
            <a:ext cx="6096000" cy="646331"/>
          </a:xfrm>
          <a:prstGeom prst="rect">
            <a:avLst/>
          </a:prstGeom>
        </p:spPr>
        <p:txBody>
          <a:bodyPr>
            <a:spAutoFit/>
          </a:bodyPr>
          <a:lstStyle/>
          <a:p>
            <a:r>
              <a:rPr lang="en-GB" dirty="0"/>
              <a:t>Only 2 more days till our #Oracle webinar with Bart Challis &amp; Steve Hall. Register now:</a:t>
            </a:r>
          </a:p>
        </p:txBody>
      </p:sp>
    </p:spTree>
    <p:extLst>
      <p:ext uri="{BB962C8B-B14F-4D97-AF65-F5344CB8AC3E}">
        <p14:creationId xmlns:p14="http://schemas.microsoft.com/office/powerpoint/2010/main" val="138206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062891" y="1644504"/>
            <a:ext cx="3276600" cy="1956331"/>
            <a:chOff x="1462610" y="1143000"/>
            <a:chExt cx="5101476" cy="3069310"/>
          </a:xfrm>
        </p:grpSpPr>
        <p:grpSp>
          <p:nvGrpSpPr>
            <p:cNvPr id="18" name="Group 17"/>
            <p:cNvGrpSpPr/>
            <p:nvPr/>
          </p:nvGrpSpPr>
          <p:grpSpPr>
            <a:xfrm>
              <a:off x="1462610" y="1143000"/>
              <a:ext cx="5101476" cy="3069310"/>
              <a:chOff x="1462609" y="914400"/>
              <a:chExt cx="5952775" cy="3297910"/>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609" y="914400"/>
                <a:ext cx="5952775" cy="329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537" y="1600200"/>
                <a:ext cx="3653677"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935" y="1523999"/>
              <a:ext cx="3131169" cy="2119765"/>
            </a:xfrm>
            <a:prstGeom prst="rect">
              <a:avLst/>
            </a:prstGeom>
          </p:spPr>
        </p:pic>
      </p:grpSp>
      <p:sp>
        <p:nvSpPr>
          <p:cNvPr id="23" name="TextBox 22"/>
          <p:cNvSpPr txBox="1"/>
          <p:nvPr/>
        </p:nvSpPr>
        <p:spPr>
          <a:xfrm>
            <a:off x="751317" y="1410050"/>
            <a:ext cx="6918037" cy="3093154"/>
          </a:xfrm>
          <a:prstGeom prst="rect">
            <a:avLst/>
          </a:prstGeom>
          <a:noFill/>
        </p:spPr>
        <p:txBody>
          <a:bodyPr wrap="square" rtlCol="0">
            <a:spAutoFit/>
          </a:bodyPr>
          <a:lstStyle/>
          <a:p>
            <a:pPr marL="342900" indent="-342900">
              <a:spcBef>
                <a:spcPts val="600"/>
              </a:spcBef>
              <a:buFont typeface="+mj-lt"/>
              <a:buAutoNum type="arabicPeriod"/>
            </a:pPr>
            <a:r>
              <a:rPr lang="en-US" b="1" dirty="0">
                <a:solidFill>
                  <a:srgbClr val="FFA300"/>
                </a:solidFill>
                <a:latin typeface="Century Gothic"/>
                <a:cs typeface="Century Gothic"/>
              </a:rPr>
              <a:t>Medical Imaging Cloud service </a:t>
            </a:r>
            <a:r>
              <a:rPr lang="en-US" sz="1600" dirty="0">
                <a:solidFill>
                  <a:schemeClr val="bg1">
                    <a:lumMod val="65000"/>
                  </a:schemeClr>
                </a:solidFill>
                <a:latin typeface="Century Gothic"/>
                <a:cs typeface="Century Gothic"/>
              </a:rPr>
              <a:t>built for DICOM harvesting, sharing, viewing, reporting, archiving, and audit trail solutions.</a:t>
            </a:r>
          </a:p>
          <a:p>
            <a:pPr marL="342900" indent="-342900">
              <a:spcBef>
                <a:spcPts val="600"/>
              </a:spcBef>
              <a:buFont typeface="+mj-lt"/>
              <a:buAutoNum type="arabicPeriod"/>
            </a:pPr>
            <a:endParaRPr lang="en-US" sz="1600" dirty="0">
              <a:solidFill>
                <a:srgbClr val="0080B4"/>
              </a:solidFill>
              <a:latin typeface="Century Gothic"/>
              <a:cs typeface="Century Gothic"/>
            </a:endParaRPr>
          </a:p>
          <a:p>
            <a:pPr marL="342900" indent="-342900">
              <a:spcBef>
                <a:spcPts val="600"/>
              </a:spcBef>
              <a:buFont typeface="+mj-lt"/>
              <a:buAutoNum type="arabicPeriod"/>
            </a:pPr>
            <a:r>
              <a:rPr lang="en-US" b="1" dirty="0">
                <a:solidFill>
                  <a:srgbClr val="FFA300"/>
                </a:solidFill>
                <a:latin typeface="Century Gothic"/>
              </a:rPr>
              <a:t>Uniquely positioned</a:t>
            </a:r>
            <a:r>
              <a:rPr lang="en-US" b="1" dirty="0">
                <a:solidFill>
                  <a:schemeClr val="bg1">
                    <a:lumMod val="65000"/>
                  </a:schemeClr>
                </a:solidFill>
                <a:latin typeface="Century Gothic"/>
              </a:rPr>
              <a:t> </a:t>
            </a:r>
            <a:r>
              <a:rPr lang="en-US" sz="1600" dirty="0">
                <a:solidFill>
                  <a:schemeClr val="bg1">
                    <a:lumMod val="65000"/>
                  </a:schemeClr>
                </a:solidFill>
                <a:latin typeface="Century Gothic"/>
              </a:rPr>
              <a:t>with customers across multiple healthcare verticals. A private cloud </a:t>
            </a:r>
            <a:r>
              <a:rPr lang="en-GB" sz="1600" dirty="0">
                <a:solidFill>
                  <a:schemeClr val="bg1">
                    <a:lumMod val="65000"/>
                  </a:schemeClr>
                </a:solidFill>
                <a:latin typeface="Century Gothic"/>
              </a:rPr>
              <a:t>– fully compliant for NHS and private, + International Healthcare.</a:t>
            </a:r>
            <a:endParaRPr lang="en-US" sz="1600" dirty="0">
              <a:solidFill>
                <a:schemeClr val="bg1">
                  <a:lumMod val="65000"/>
                </a:schemeClr>
              </a:solidFill>
              <a:latin typeface="Century Gothic"/>
            </a:endParaRPr>
          </a:p>
          <a:p>
            <a:pPr marL="342900" indent="-342900">
              <a:spcBef>
                <a:spcPts val="600"/>
              </a:spcBef>
              <a:buFont typeface="+mj-lt"/>
              <a:buAutoNum type="arabicPeriod"/>
            </a:pPr>
            <a:endParaRPr lang="en-US" sz="1600" dirty="0">
              <a:solidFill>
                <a:srgbClr val="0080B4"/>
              </a:solidFill>
              <a:latin typeface="Century Gothic"/>
              <a:cs typeface="Century Gothic"/>
            </a:endParaRPr>
          </a:p>
          <a:p>
            <a:pPr marL="342900" indent="-342900">
              <a:spcBef>
                <a:spcPts val="600"/>
              </a:spcBef>
              <a:buFont typeface="+mj-lt"/>
              <a:buAutoNum type="arabicPeriod"/>
            </a:pPr>
            <a:r>
              <a:rPr lang="en-US" b="1" dirty="0">
                <a:solidFill>
                  <a:srgbClr val="FFA300"/>
                </a:solidFill>
                <a:latin typeface="Century Gothic"/>
              </a:rPr>
              <a:t>Technology rich – with Cloud benefits: </a:t>
            </a:r>
            <a:r>
              <a:rPr lang="en-US" sz="1600" dirty="0">
                <a:solidFill>
                  <a:schemeClr val="bg1">
                    <a:lumMod val="65000"/>
                  </a:schemeClr>
                </a:solidFill>
                <a:latin typeface="Century Gothic"/>
              </a:rPr>
              <a:t>zero-footprint – system-agnostic – hugely scalable – advanced functionality.</a:t>
            </a:r>
          </a:p>
          <a:p>
            <a:pPr>
              <a:spcBef>
                <a:spcPts val="600"/>
              </a:spcBef>
            </a:pPr>
            <a:endParaRPr lang="en-US" sz="2000" dirty="0">
              <a:solidFill>
                <a:srgbClr val="0080B4"/>
              </a:solidFill>
              <a:latin typeface="Century Gothic"/>
              <a:cs typeface="Century Gothic"/>
            </a:endParaRPr>
          </a:p>
        </p:txBody>
      </p:sp>
      <p:sp>
        <p:nvSpPr>
          <p:cNvPr id="35" name="TextBox 34"/>
          <p:cNvSpPr txBox="1"/>
          <p:nvPr/>
        </p:nvSpPr>
        <p:spPr>
          <a:xfrm>
            <a:off x="8685440" y="5748470"/>
            <a:ext cx="2590800" cy="523220"/>
          </a:xfrm>
          <a:prstGeom prst="rect">
            <a:avLst/>
          </a:prstGeom>
          <a:noFill/>
        </p:spPr>
        <p:txBody>
          <a:bodyPr wrap="square" rtlCol="0">
            <a:spAutoFit/>
          </a:bodyPr>
          <a:lstStyle>
            <a:defPPr>
              <a:defRPr lang="en-US"/>
            </a:defPPr>
            <a:lvl1pPr>
              <a:defRPr sz="1400" b="1">
                <a:solidFill>
                  <a:schemeClr val="tx1">
                    <a:lumMod val="95000"/>
                    <a:lumOff val="5000"/>
                  </a:schemeClr>
                </a:solidFill>
                <a:latin typeface="Century Gothic"/>
                <a:cs typeface="Century Gothic"/>
              </a:defRPr>
            </a:lvl1pPr>
          </a:lstStyle>
          <a:p>
            <a:r>
              <a:rPr lang="en-US" dirty="0"/>
              <a:t>Zero-footprint &amp; Mobile Viewing</a:t>
            </a:r>
          </a:p>
        </p:txBody>
      </p:sp>
      <p:sp>
        <p:nvSpPr>
          <p:cNvPr id="36" name="Title 1"/>
          <p:cNvSpPr txBox="1">
            <a:spLocks/>
          </p:cNvSpPr>
          <p:nvPr/>
        </p:nvSpPr>
        <p:spPr>
          <a:xfrm>
            <a:off x="3523673" y="-21317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Service Overview</a:t>
            </a:r>
          </a:p>
        </p:txBody>
      </p:sp>
      <p:cxnSp>
        <p:nvCxnSpPr>
          <p:cNvPr id="37" name="Straight Connector 36"/>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grpSp>
        <p:nvGrpSpPr>
          <p:cNvPr id="8" name="Group 7">
            <a:extLst>
              <a:ext uri="{FF2B5EF4-FFF2-40B4-BE49-F238E27FC236}">
                <a16:creationId xmlns:a16="http://schemas.microsoft.com/office/drawing/2014/main" id="{609C41CA-2C03-4177-9C31-5026847DA74B}"/>
              </a:ext>
            </a:extLst>
          </p:cNvPr>
          <p:cNvGrpSpPr/>
          <p:nvPr/>
        </p:nvGrpSpPr>
        <p:grpSpPr>
          <a:xfrm>
            <a:off x="1823023" y="4315908"/>
            <a:ext cx="8923008" cy="1694172"/>
            <a:chOff x="1792428" y="4690247"/>
            <a:chExt cx="8923008" cy="1694172"/>
          </a:xfrm>
        </p:grpSpPr>
        <p:sp>
          <p:nvSpPr>
            <p:cNvPr id="30" name="TextBox 29"/>
            <p:cNvSpPr txBox="1"/>
            <p:nvPr/>
          </p:nvSpPr>
          <p:spPr>
            <a:xfrm>
              <a:off x="2585335" y="4796844"/>
              <a:ext cx="1447800" cy="523220"/>
            </a:xfrm>
            <a:prstGeom prst="rect">
              <a:avLst/>
            </a:prstGeom>
            <a:noFill/>
          </p:spPr>
          <p:txBody>
            <a:bodyPr wrap="square" rtlCol="0">
              <a:spAutoFit/>
            </a:bodyPr>
            <a:lstStyle>
              <a:defPPr>
                <a:defRPr lang="en-US"/>
              </a:defPPr>
              <a:lvl1pPr>
                <a:defRPr sz="1400" b="1">
                  <a:solidFill>
                    <a:schemeClr val="tx1">
                      <a:lumMod val="95000"/>
                      <a:lumOff val="5000"/>
                    </a:schemeClr>
                  </a:solidFill>
                  <a:latin typeface="Century Gothic"/>
                  <a:cs typeface="Century Gothic"/>
                </a:defRPr>
              </a:lvl1pPr>
            </a:lstStyle>
            <a:p>
              <a:r>
                <a:rPr lang="en-US" dirty="0"/>
                <a:t>CD Upload &amp; auto harvest</a:t>
              </a:r>
            </a:p>
          </p:txBody>
        </p:sp>
        <p:sp>
          <p:nvSpPr>
            <p:cNvPr id="31" name="TextBox 30"/>
            <p:cNvSpPr txBox="1"/>
            <p:nvPr/>
          </p:nvSpPr>
          <p:spPr>
            <a:xfrm>
              <a:off x="5512377" y="4833657"/>
              <a:ext cx="1676400" cy="523220"/>
            </a:xfrm>
            <a:prstGeom prst="rect">
              <a:avLst/>
            </a:prstGeom>
            <a:noFill/>
          </p:spPr>
          <p:txBody>
            <a:bodyPr wrap="square" rtlCol="0">
              <a:spAutoFit/>
            </a:bodyPr>
            <a:lstStyle>
              <a:defPPr>
                <a:defRPr lang="en-US"/>
              </a:defPPr>
              <a:lvl1pPr>
                <a:defRPr sz="1400" b="1">
                  <a:solidFill>
                    <a:schemeClr val="tx1">
                      <a:lumMod val="95000"/>
                      <a:lumOff val="5000"/>
                    </a:schemeClr>
                  </a:solidFill>
                  <a:latin typeface="Century Gothic"/>
                  <a:cs typeface="Century Gothic"/>
                </a:defRPr>
              </a:lvl1pPr>
            </a:lstStyle>
            <a:p>
              <a:r>
                <a:rPr lang="en-US" dirty="0"/>
                <a:t>Image Sharing</a:t>
              </a:r>
            </a:p>
            <a:p>
              <a:r>
                <a:rPr lang="en-US" dirty="0"/>
                <a:t>To any recipient</a:t>
              </a:r>
            </a:p>
          </p:txBody>
        </p:sp>
        <p:sp>
          <p:nvSpPr>
            <p:cNvPr id="32" name="TextBox 31"/>
            <p:cNvSpPr txBox="1"/>
            <p:nvPr/>
          </p:nvSpPr>
          <p:spPr>
            <a:xfrm>
              <a:off x="8685440" y="4799358"/>
              <a:ext cx="2029996" cy="523220"/>
            </a:xfrm>
            <a:prstGeom prst="rect">
              <a:avLst/>
            </a:prstGeom>
            <a:noFill/>
          </p:spPr>
          <p:txBody>
            <a:bodyPr wrap="square" rtlCol="0">
              <a:spAutoFit/>
            </a:bodyPr>
            <a:lstStyle>
              <a:defPPr>
                <a:defRPr lang="en-US"/>
              </a:defPPr>
              <a:lvl1pPr>
                <a:defRPr sz="1400" b="1">
                  <a:solidFill>
                    <a:schemeClr val="tx1">
                      <a:lumMod val="95000"/>
                      <a:lumOff val="5000"/>
                    </a:schemeClr>
                  </a:solidFill>
                  <a:latin typeface="Century Gothic"/>
                  <a:cs typeface="Century Gothic"/>
                </a:defRPr>
              </a:lvl1pPr>
            </a:lstStyle>
            <a:p>
              <a:r>
                <a:rPr lang="en-US" dirty="0"/>
                <a:t>Auto Image Transfer &amp; online reporting</a:t>
              </a:r>
            </a:p>
          </p:txBody>
        </p:sp>
        <p:sp>
          <p:nvSpPr>
            <p:cNvPr id="33" name="TextBox 32"/>
            <p:cNvSpPr txBox="1"/>
            <p:nvPr/>
          </p:nvSpPr>
          <p:spPr>
            <a:xfrm>
              <a:off x="2543856" y="5718605"/>
              <a:ext cx="2658154" cy="523220"/>
            </a:xfrm>
            <a:prstGeom prst="rect">
              <a:avLst/>
            </a:prstGeom>
            <a:noFill/>
          </p:spPr>
          <p:txBody>
            <a:bodyPr wrap="square" rtlCol="0">
              <a:spAutoFit/>
            </a:bodyPr>
            <a:lstStyle/>
            <a:p>
              <a:r>
                <a:rPr lang="en-US" sz="1400" b="1" dirty="0">
                  <a:solidFill>
                    <a:schemeClr val="tx1">
                      <a:lumMod val="95000"/>
                      <a:lumOff val="5000"/>
                    </a:schemeClr>
                  </a:solidFill>
                  <a:latin typeface="Century Gothic"/>
                  <a:cs typeface="Century Gothic"/>
                </a:rPr>
                <a:t>Create Your Own </a:t>
              </a:r>
            </a:p>
            <a:p>
              <a:r>
                <a:rPr lang="en-US" sz="1400" b="1" dirty="0">
                  <a:solidFill>
                    <a:schemeClr val="tx1">
                      <a:lumMod val="95000"/>
                      <a:lumOff val="5000"/>
                    </a:schemeClr>
                  </a:solidFill>
                  <a:latin typeface="Century Gothic"/>
                  <a:cs typeface="Century Gothic"/>
                </a:rPr>
                <a:t>Workflows</a:t>
              </a:r>
            </a:p>
          </p:txBody>
        </p:sp>
        <p:sp>
          <p:nvSpPr>
            <p:cNvPr id="34" name="TextBox 33"/>
            <p:cNvSpPr txBox="1"/>
            <p:nvPr/>
          </p:nvSpPr>
          <p:spPr>
            <a:xfrm>
              <a:off x="5472091" y="5730964"/>
              <a:ext cx="2590800" cy="307777"/>
            </a:xfrm>
            <a:prstGeom prst="rect">
              <a:avLst/>
            </a:prstGeom>
            <a:noFill/>
          </p:spPr>
          <p:txBody>
            <a:bodyPr wrap="square" rtlCol="0">
              <a:spAutoFit/>
            </a:bodyPr>
            <a:lstStyle>
              <a:defPPr>
                <a:defRPr lang="en-US"/>
              </a:defPPr>
              <a:lvl1pPr>
                <a:defRPr sz="1400" b="1">
                  <a:solidFill>
                    <a:schemeClr val="tx1">
                      <a:lumMod val="95000"/>
                      <a:lumOff val="5000"/>
                    </a:schemeClr>
                  </a:solidFill>
                  <a:latin typeface="Century Gothic"/>
                  <a:cs typeface="Century Gothic"/>
                </a:defRPr>
              </a:lvl1pPr>
            </a:lstStyle>
            <a:p>
              <a:r>
                <a:rPr lang="en-US" dirty="0"/>
                <a:t>Vendor Neutral</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8470" y="4690247"/>
              <a:ext cx="700275" cy="7002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4667" y="4717337"/>
              <a:ext cx="724477" cy="72447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1326" y="4721496"/>
              <a:ext cx="724477" cy="724477"/>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1326" y="5659942"/>
              <a:ext cx="724477" cy="724477"/>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4667" y="5585204"/>
              <a:ext cx="724477" cy="724477"/>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28" y="5659942"/>
              <a:ext cx="700275" cy="700275"/>
            </a:xfrm>
            <a:prstGeom prst="rect">
              <a:avLst/>
            </a:prstGeom>
          </p:spPr>
        </p:pic>
      </p:grpSp>
      <p:sp>
        <p:nvSpPr>
          <p:cNvPr id="24" name="Footer Placeholder 2">
            <a:extLst>
              <a:ext uri="{FF2B5EF4-FFF2-40B4-BE49-F238E27FC236}">
                <a16:creationId xmlns:a16="http://schemas.microsoft.com/office/drawing/2014/main" id="{A90E373A-E799-4F9F-9155-C5934F247A81}"/>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25" name="Slide Number Placeholder 5">
            <a:extLst>
              <a:ext uri="{FF2B5EF4-FFF2-40B4-BE49-F238E27FC236}">
                <a16:creationId xmlns:a16="http://schemas.microsoft.com/office/drawing/2014/main" id="{67CB3F76-620F-42AC-A8AB-3CE9D67EA72C}"/>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20</a:t>
            </a:fld>
            <a:endParaRPr lang="en-GB" dirty="0"/>
          </a:p>
        </p:txBody>
      </p:sp>
    </p:spTree>
    <p:extLst>
      <p:ext uri="{BB962C8B-B14F-4D97-AF65-F5344CB8AC3E}">
        <p14:creationId xmlns:p14="http://schemas.microsoft.com/office/powerpoint/2010/main" val="16515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5" name="Picture 4">
            <a:extLst>
              <a:ext uri="{FF2B5EF4-FFF2-40B4-BE49-F238E27FC236}">
                <a16:creationId xmlns:a16="http://schemas.microsoft.com/office/drawing/2014/main" id="{8896A986-901D-4CC0-8878-AB374F9374FD}"/>
              </a:ext>
            </a:extLst>
          </p:cNvPr>
          <p:cNvPicPr>
            <a:picLocks noChangeAspect="1"/>
          </p:cNvPicPr>
          <p:nvPr/>
        </p:nvPicPr>
        <p:blipFill>
          <a:blip r:embed="rId3"/>
          <a:stretch>
            <a:fillRect/>
          </a:stretch>
        </p:blipFill>
        <p:spPr>
          <a:xfrm>
            <a:off x="940903" y="1295025"/>
            <a:ext cx="10354133" cy="4637592"/>
          </a:xfrm>
          <a:prstGeom prst="rect">
            <a:avLst/>
          </a:prstGeom>
        </p:spPr>
      </p:pic>
      <p:sp>
        <p:nvSpPr>
          <p:cNvPr id="6" name="Footer Placeholder 2">
            <a:extLst>
              <a:ext uri="{FF2B5EF4-FFF2-40B4-BE49-F238E27FC236}">
                <a16:creationId xmlns:a16="http://schemas.microsoft.com/office/drawing/2014/main" id="{3F64804D-16CA-4275-B711-6953ED494222}"/>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7" name="Slide Number Placeholder 5">
            <a:extLst>
              <a:ext uri="{FF2B5EF4-FFF2-40B4-BE49-F238E27FC236}">
                <a16:creationId xmlns:a16="http://schemas.microsoft.com/office/drawing/2014/main" id="{D727411E-9EE2-4E52-A16A-51DCBE1CE207}"/>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21</a:t>
            </a:fld>
            <a:endParaRPr lang="en-GB" dirty="0"/>
          </a:p>
        </p:txBody>
      </p:sp>
    </p:spTree>
    <p:extLst>
      <p:ext uri="{BB962C8B-B14F-4D97-AF65-F5344CB8AC3E}">
        <p14:creationId xmlns:p14="http://schemas.microsoft.com/office/powerpoint/2010/main" val="25961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Shape 41"/>
          <p:cNvSpPr/>
          <p:nvPr/>
        </p:nvSpPr>
        <p:spPr>
          <a:xfrm>
            <a:off x="3302514" y="1805113"/>
            <a:ext cx="5197652" cy="3313376"/>
          </a:xfrm>
          <a:custGeom>
            <a:avLst/>
            <a:gdLst>
              <a:gd name="connsiteX0" fmla="*/ 3686113 w 5577825"/>
              <a:gd name="connsiteY0" fmla="*/ 0 h 3581762"/>
              <a:gd name="connsiteX1" fmla="*/ 4429761 w 5577825"/>
              <a:gd name="connsiteY1" fmla="*/ 606090 h 3581762"/>
              <a:gd name="connsiteX2" fmla="*/ 4435253 w 5577825"/>
              <a:gd name="connsiteY2" fmla="*/ 660569 h 3581762"/>
              <a:gd name="connsiteX3" fmla="*/ 4481974 w 5577825"/>
              <a:gd name="connsiteY3" fmla="*/ 667700 h 3581762"/>
              <a:gd name="connsiteX4" fmla="*/ 5088064 w 5577825"/>
              <a:gd name="connsiteY4" fmla="*/ 1411347 h 3581762"/>
              <a:gd name="connsiteX5" fmla="*/ 4865738 w 5577825"/>
              <a:gd name="connsiteY5" fmla="*/ 1948090 h 3581762"/>
              <a:gd name="connsiteX6" fmla="*/ 4798118 w 5577825"/>
              <a:gd name="connsiteY6" fmla="*/ 2003882 h 3581762"/>
              <a:gd name="connsiteX7" fmla="*/ 4898578 w 5577825"/>
              <a:gd name="connsiteY7" fmla="*/ 2086770 h 3581762"/>
              <a:gd name="connsiteX8" fmla="*/ 5061253 w 5577825"/>
              <a:gd name="connsiteY8" fmla="*/ 2328049 h 3581762"/>
              <a:gd name="connsiteX9" fmla="*/ 5092359 w 5577825"/>
              <a:gd name="connsiteY9" fmla="*/ 2428256 h 3581762"/>
              <a:gd name="connsiteX10" fmla="*/ 5115136 w 5577825"/>
              <a:gd name="connsiteY10" fmla="*/ 2430552 h 3581762"/>
              <a:gd name="connsiteX11" fmla="*/ 5577825 w 5577825"/>
              <a:gd name="connsiteY11" fmla="*/ 2998252 h 3581762"/>
              <a:gd name="connsiteX12" fmla="*/ 4998352 w 5577825"/>
              <a:gd name="connsiteY12" fmla="*/ 3577725 h 3581762"/>
              <a:gd name="connsiteX13" fmla="*/ 4952098 w 5577825"/>
              <a:gd name="connsiteY13" fmla="*/ 3573062 h 3581762"/>
              <a:gd name="connsiteX14" fmla="*/ 4952098 w 5577825"/>
              <a:gd name="connsiteY14" fmla="*/ 3577724 h 3581762"/>
              <a:gd name="connsiteX15" fmla="*/ 2983407 w 5577825"/>
              <a:gd name="connsiteY15" fmla="*/ 3577724 h 3581762"/>
              <a:gd name="connsiteX16" fmla="*/ 2937642 w 5577825"/>
              <a:gd name="connsiteY16" fmla="*/ 3581762 h 3581762"/>
              <a:gd name="connsiteX17" fmla="*/ 2400900 w 5577825"/>
              <a:gd name="connsiteY17" fmla="*/ 3359436 h 3581762"/>
              <a:gd name="connsiteX18" fmla="*/ 2315097 w 5577825"/>
              <a:gd name="connsiteY18" fmla="*/ 3255442 h 3581762"/>
              <a:gd name="connsiteX19" fmla="*/ 661712 w 5577825"/>
              <a:gd name="connsiteY19" fmla="*/ 3255442 h 3581762"/>
              <a:gd name="connsiteX20" fmla="*/ 661692 w 5577825"/>
              <a:gd name="connsiteY20" fmla="*/ 3255444 h 3581762"/>
              <a:gd name="connsiteX21" fmla="*/ 661672 w 5577825"/>
              <a:gd name="connsiteY21" fmla="*/ 3255442 h 3581762"/>
              <a:gd name="connsiteX22" fmla="*/ 612746 w 5577825"/>
              <a:gd name="connsiteY22" fmla="*/ 3255442 h 3581762"/>
              <a:gd name="connsiteX23" fmla="*/ 612746 w 5577825"/>
              <a:gd name="connsiteY23" fmla="*/ 3250510 h 3581762"/>
              <a:gd name="connsiteX24" fmla="*/ 528338 w 5577825"/>
              <a:gd name="connsiteY24" fmla="*/ 3242001 h 3581762"/>
              <a:gd name="connsiteX25" fmla="*/ 0 w 5577825"/>
              <a:gd name="connsiteY25" fmla="*/ 2593752 h 3581762"/>
              <a:gd name="connsiteX26" fmla="*/ 528338 w 5577825"/>
              <a:gd name="connsiteY26" fmla="*/ 1945503 h 3581762"/>
              <a:gd name="connsiteX27" fmla="*/ 643162 w 5577825"/>
              <a:gd name="connsiteY27" fmla="*/ 1933928 h 3581762"/>
              <a:gd name="connsiteX28" fmla="*/ 652304 w 5577825"/>
              <a:gd name="connsiteY28" fmla="*/ 1843242 h 3581762"/>
              <a:gd name="connsiteX29" fmla="*/ 1395951 w 5577825"/>
              <a:gd name="connsiteY29" fmla="*/ 1237152 h 3581762"/>
              <a:gd name="connsiteX30" fmla="*/ 1548930 w 5577825"/>
              <a:gd name="connsiteY30" fmla="*/ 1252574 h 3581762"/>
              <a:gd name="connsiteX31" fmla="*/ 1672018 w 5577825"/>
              <a:gd name="connsiteY31" fmla="*/ 1290782 h 3581762"/>
              <a:gd name="connsiteX32" fmla="*/ 1724773 w 5577825"/>
              <a:gd name="connsiteY32" fmla="*/ 1198997 h 3581762"/>
              <a:gd name="connsiteX33" fmla="*/ 2058742 w 5577825"/>
              <a:gd name="connsiteY33" fmla="*/ 923982 h 3581762"/>
              <a:gd name="connsiteX34" fmla="*/ 2168865 w 5577825"/>
              <a:gd name="connsiteY34" fmla="*/ 889798 h 3581762"/>
              <a:gd name="connsiteX35" fmla="*/ 2198442 w 5577825"/>
              <a:gd name="connsiteY35" fmla="*/ 794518 h 3581762"/>
              <a:gd name="connsiteX36" fmla="*/ 2897859 w 5577825"/>
              <a:gd name="connsiteY36" fmla="*/ 330913 h 3581762"/>
              <a:gd name="connsiteX37" fmla="*/ 3032227 w 5577825"/>
              <a:gd name="connsiteY37" fmla="*/ 342769 h 3581762"/>
              <a:gd name="connsiteX38" fmla="*/ 3049719 w 5577825"/>
              <a:gd name="connsiteY38" fmla="*/ 347494 h 3581762"/>
              <a:gd name="connsiteX39" fmla="*/ 3056681 w 5577825"/>
              <a:gd name="connsiteY39" fmla="*/ 334666 h 3581762"/>
              <a:gd name="connsiteX40" fmla="*/ 3686113 w 5577825"/>
              <a:gd name="connsiteY40" fmla="*/ 0 h 35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7825" h="3581762">
                <a:moveTo>
                  <a:pt x="3686113" y="0"/>
                </a:moveTo>
                <a:cubicBezTo>
                  <a:pt x="4052932" y="0"/>
                  <a:pt x="4358980" y="260195"/>
                  <a:pt x="4429761" y="606090"/>
                </a:cubicBezTo>
                <a:lnTo>
                  <a:pt x="4435253" y="660569"/>
                </a:lnTo>
                <a:lnTo>
                  <a:pt x="4481974" y="667700"/>
                </a:lnTo>
                <a:cubicBezTo>
                  <a:pt x="4827869" y="738480"/>
                  <a:pt x="5088064" y="1044528"/>
                  <a:pt x="5088064" y="1411347"/>
                </a:cubicBezTo>
                <a:cubicBezTo>
                  <a:pt x="5088064" y="1620958"/>
                  <a:pt x="5003103" y="1810725"/>
                  <a:pt x="4865738" y="1948090"/>
                </a:cubicBezTo>
                <a:lnTo>
                  <a:pt x="4798118" y="2003882"/>
                </a:lnTo>
                <a:lnTo>
                  <a:pt x="4898578" y="2086770"/>
                </a:lnTo>
                <a:cubicBezTo>
                  <a:pt x="4967260" y="2155452"/>
                  <a:pt x="5022842" y="2237235"/>
                  <a:pt x="5061253" y="2328049"/>
                </a:cubicBezTo>
                <a:lnTo>
                  <a:pt x="5092359" y="2428256"/>
                </a:lnTo>
                <a:lnTo>
                  <a:pt x="5115136" y="2430552"/>
                </a:lnTo>
                <a:cubicBezTo>
                  <a:pt x="5379192" y="2484586"/>
                  <a:pt x="5577825" y="2718223"/>
                  <a:pt x="5577825" y="2998252"/>
                </a:cubicBezTo>
                <a:cubicBezTo>
                  <a:pt x="5577825" y="3318286"/>
                  <a:pt x="5318386" y="3577725"/>
                  <a:pt x="4998352" y="3577725"/>
                </a:cubicBezTo>
                <a:lnTo>
                  <a:pt x="4952098" y="3573062"/>
                </a:lnTo>
                <a:lnTo>
                  <a:pt x="4952098" y="3577724"/>
                </a:lnTo>
                <a:lnTo>
                  <a:pt x="2983407" y="3577724"/>
                </a:lnTo>
                <a:lnTo>
                  <a:pt x="2937642" y="3581762"/>
                </a:lnTo>
                <a:cubicBezTo>
                  <a:pt x="2728031" y="3581762"/>
                  <a:pt x="2538264" y="3496801"/>
                  <a:pt x="2400900" y="3359436"/>
                </a:cubicBezTo>
                <a:lnTo>
                  <a:pt x="2315097" y="3255442"/>
                </a:lnTo>
                <a:lnTo>
                  <a:pt x="661712" y="3255442"/>
                </a:lnTo>
                <a:lnTo>
                  <a:pt x="661692" y="3255444"/>
                </a:lnTo>
                <a:lnTo>
                  <a:pt x="661672" y="3255442"/>
                </a:lnTo>
                <a:lnTo>
                  <a:pt x="612746" y="3255442"/>
                </a:lnTo>
                <a:lnTo>
                  <a:pt x="612746" y="3250510"/>
                </a:lnTo>
                <a:lnTo>
                  <a:pt x="528338" y="3242001"/>
                </a:lnTo>
                <a:cubicBezTo>
                  <a:pt x="226816" y="3180301"/>
                  <a:pt x="0" y="2913514"/>
                  <a:pt x="0" y="2593752"/>
                </a:cubicBezTo>
                <a:cubicBezTo>
                  <a:pt x="0" y="2273990"/>
                  <a:pt x="226816" y="2007204"/>
                  <a:pt x="528338" y="1945503"/>
                </a:cubicBezTo>
                <a:lnTo>
                  <a:pt x="643162" y="1933928"/>
                </a:lnTo>
                <a:lnTo>
                  <a:pt x="652304" y="1843242"/>
                </a:lnTo>
                <a:cubicBezTo>
                  <a:pt x="723084" y="1497347"/>
                  <a:pt x="1029132" y="1237152"/>
                  <a:pt x="1395951" y="1237152"/>
                </a:cubicBezTo>
                <a:cubicBezTo>
                  <a:pt x="1448354" y="1237152"/>
                  <a:pt x="1499517" y="1242462"/>
                  <a:pt x="1548930" y="1252574"/>
                </a:cubicBezTo>
                <a:lnTo>
                  <a:pt x="1672018" y="1290782"/>
                </a:lnTo>
                <a:lnTo>
                  <a:pt x="1724773" y="1198997"/>
                </a:lnTo>
                <a:cubicBezTo>
                  <a:pt x="1806620" y="1077849"/>
                  <a:pt x="1922521" y="981599"/>
                  <a:pt x="2058742" y="923982"/>
                </a:cubicBezTo>
                <a:lnTo>
                  <a:pt x="2168865" y="889798"/>
                </a:lnTo>
                <a:lnTo>
                  <a:pt x="2198442" y="794518"/>
                </a:lnTo>
                <a:cubicBezTo>
                  <a:pt x="2313675" y="522077"/>
                  <a:pt x="2583443" y="330913"/>
                  <a:pt x="2897859" y="330913"/>
                </a:cubicBezTo>
                <a:cubicBezTo>
                  <a:pt x="2943712" y="330913"/>
                  <a:pt x="2988614" y="334978"/>
                  <a:pt x="3032227" y="342769"/>
                </a:cubicBezTo>
                <a:lnTo>
                  <a:pt x="3049719" y="347494"/>
                </a:lnTo>
                <a:lnTo>
                  <a:pt x="3056681" y="334666"/>
                </a:lnTo>
                <a:cubicBezTo>
                  <a:pt x="3193092" y="132753"/>
                  <a:pt x="3424099" y="0"/>
                  <a:pt x="3686113" y="0"/>
                </a:cubicBezTo>
                <a:close/>
              </a:path>
            </a:pathLst>
          </a:custGeom>
          <a:solidFill>
            <a:schemeClr val="bg1"/>
          </a:solidFill>
          <a:ln w="222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5402955" y="3661481"/>
            <a:ext cx="2757293" cy="1200329"/>
          </a:xfrm>
          <a:prstGeom prst="rect">
            <a:avLst/>
          </a:prstGeom>
          <a:noFill/>
        </p:spPr>
        <p:txBody>
          <a:bodyPr wrap="none" rtlCol="0">
            <a:spAutoFit/>
          </a:bodyPr>
          <a:lstStyle/>
          <a:p>
            <a:pPr algn="ctr"/>
            <a:r>
              <a:rPr lang="en-GB" sz="3600" dirty="0">
                <a:latin typeface="Open Sans" panose="020B0606030504020204" pitchFamily="34" charset="0"/>
                <a:ea typeface="Open Sans" panose="020B0606030504020204" pitchFamily="34" charset="0"/>
                <a:cs typeface="Open Sans" panose="020B0606030504020204" pitchFamily="34" charset="0"/>
              </a:rPr>
              <a:t>Cloud</a:t>
            </a:r>
          </a:p>
          <a:p>
            <a:pPr algn="ctr"/>
            <a:r>
              <a:rPr lang="en-GB" sz="3600" dirty="0">
                <a:latin typeface="Open Sans" panose="020B0606030504020204" pitchFamily="34" charset="0"/>
                <a:ea typeface="Open Sans" panose="020B0606030504020204" pitchFamily="34" charset="0"/>
                <a:cs typeface="Open Sans" panose="020B0606030504020204" pitchFamily="34" charset="0"/>
              </a:rPr>
              <a:t>VNA &amp; PACS</a:t>
            </a:r>
          </a:p>
        </p:txBody>
      </p:sp>
      <p:sp>
        <p:nvSpPr>
          <p:cNvPr id="21" name="TextBox 20"/>
          <p:cNvSpPr txBox="1"/>
          <p:nvPr/>
        </p:nvSpPr>
        <p:spPr>
          <a:xfrm>
            <a:off x="5727437" y="2863976"/>
            <a:ext cx="1972271" cy="461665"/>
          </a:xfrm>
          <a:prstGeom prst="rect">
            <a:avLst/>
          </a:prstGeom>
          <a:noFill/>
        </p:spPr>
        <p:txBody>
          <a:bodyPr wrap="non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Image Share</a:t>
            </a:r>
          </a:p>
        </p:txBody>
      </p:sp>
      <p:sp>
        <p:nvSpPr>
          <p:cNvPr id="28" name="TextBox 27"/>
          <p:cNvSpPr txBox="1"/>
          <p:nvPr/>
        </p:nvSpPr>
        <p:spPr>
          <a:xfrm>
            <a:off x="3659850" y="3903862"/>
            <a:ext cx="1731564" cy="954107"/>
          </a:xfrm>
          <a:prstGeom prst="rect">
            <a:avLst/>
          </a:prstGeom>
          <a:noFill/>
        </p:spPr>
        <p:txBody>
          <a:bodyPr wrap="non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          </a:t>
            </a:r>
            <a:r>
              <a:rPr lang="en-GB" sz="2800" dirty="0">
                <a:latin typeface="Open Sans" panose="020B0606030504020204" pitchFamily="34" charset="0"/>
                <a:ea typeface="Open Sans" panose="020B0606030504020204" pitchFamily="34" charset="0"/>
                <a:cs typeface="Open Sans" panose="020B0606030504020204" pitchFamily="34" charset="0"/>
              </a:rPr>
              <a:t>API</a:t>
            </a:r>
          </a:p>
          <a:p>
            <a:r>
              <a:rPr lang="en-GB" sz="1400" dirty="0">
                <a:latin typeface="Open Sans" panose="020B0606030504020204" pitchFamily="34" charset="0"/>
                <a:ea typeface="Open Sans" panose="020B0606030504020204" pitchFamily="34" charset="0"/>
                <a:cs typeface="Open Sans" panose="020B0606030504020204" pitchFamily="34" charset="0"/>
              </a:rPr>
              <a:t>Image Feed to Any</a:t>
            </a:r>
          </a:p>
          <a:p>
            <a:r>
              <a:rPr lang="en-GB" sz="1400" dirty="0">
                <a:latin typeface="Open Sans" panose="020B0606030504020204" pitchFamily="34" charset="0"/>
                <a:ea typeface="Open Sans" panose="020B0606030504020204" pitchFamily="34" charset="0"/>
                <a:cs typeface="Open Sans" panose="020B0606030504020204" pitchFamily="34" charset="0"/>
              </a:rPr>
              <a:t>Patient Portal</a:t>
            </a:r>
          </a:p>
        </p:txBody>
      </p:sp>
      <p:sp>
        <p:nvSpPr>
          <p:cNvPr id="29" name="TextBox 28"/>
          <p:cNvSpPr txBox="1"/>
          <p:nvPr/>
        </p:nvSpPr>
        <p:spPr>
          <a:xfrm>
            <a:off x="4400586" y="434080"/>
            <a:ext cx="7053342" cy="584775"/>
          </a:xfrm>
          <a:prstGeom prst="rect">
            <a:avLst/>
          </a:prstGeom>
          <a:noFill/>
        </p:spPr>
        <p:txBody>
          <a:bodyPr wrap="none" rtlCol="0">
            <a:spAutoFit/>
          </a:bodyPr>
          <a:lstStyle/>
          <a:p>
            <a:pPr algn="ctr"/>
            <a:r>
              <a:rPr lang="en-GB" sz="3200" dirty="0">
                <a:latin typeface="Open Sans" panose="020B0606030504020204" pitchFamily="34" charset="0"/>
                <a:ea typeface="Open Sans" panose="020B0606030504020204" pitchFamily="34" charset="0"/>
                <a:cs typeface="Open Sans" panose="020B0606030504020204" pitchFamily="34" charset="0"/>
              </a:rPr>
              <a:t>A Borderless Medical Imaging Cloud</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t="14451" b="13192"/>
          <a:stretch/>
        </p:blipFill>
        <p:spPr>
          <a:xfrm>
            <a:off x="5663589" y="4804516"/>
            <a:ext cx="2433591" cy="627946"/>
          </a:xfrm>
          <a:prstGeom prst="rect">
            <a:avLst/>
          </a:prstGeom>
        </p:spPr>
      </p:pic>
      <p:sp>
        <p:nvSpPr>
          <p:cNvPr id="1031" name="Rectangle 1030"/>
          <p:cNvSpPr/>
          <p:nvPr/>
        </p:nvSpPr>
        <p:spPr>
          <a:xfrm>
            <a:off x="4381760" y="3247251"/>
            <a:ext cx="1295547" cy="461665"/>
          </a:xfrm>
          <a:prstGeom prst="rect">
            <a:avLst/>
          </a:prstGeom>
        </p:spPr>
        <p:txBody>
          <a:bodyPr wrap="none">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Routing</a:t>
            </a:r>
          </a:p>
        </p:txBody>
      </p:sp>
      <p:grpSp>
        <p:nvGrpSpPr>
          <p:cNvPr id="5" name="Group 4"/>
          <p:cNvGrpSpPr/>
          <p:nvPr/>
        </p:nvGrpSpPr>
        <p:grpSpPr>
          <a:xfrm>
            <a:off x="715616" y="1704784"/>
            <a:ext cx="10522227" cy="3308263"/>
            <a:chOff x="755433" y="1760887"/>
            <a:chExt cx="11113574" cy="4719136"/>
          </a:xfrm>
        </p:grpSpPr>
        <p:sp>
          <p:nvSpPr>
            <p:cNvPr id="79" name="Rectangle 34"/>
            <p:cNvSpPr>
              <a:spLocks noChangeArrowheads="1"/>
            </p:cNvSpPr>
            <p:nvPr/>
          </p:nvSpPr>
          <p:spPr bwMode="auto">
            <a:xfrm>
              <a:off x="9820593" y="1971788"/>
              <a:ext cx="17736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Referral to &amp; from Consultants Virtual GPs etc… anywhere</a:t>
              </a:r>
            </a:p>
          </p:txBody>
        </p:sp>
        <p:grpSp>
          <p:nvGrpSpPr>
            <p:cNvPr id="4" name="Group 3"/>
            <p:cNvGrpSpPr/>
            <p:nvPr/>
          </p:nvGrpSpPr>
          <p:grpSpPr>
            <a:xfrm>
              <a:off x="755433" y="1760887"/>
              <a:ext cx="11113574" cy="4719136"/>
              <a:chOff x="755433" y="1760887"/>
              <a:chExt cx="11113574" cy="4719136"/>
            </a:xfrm>
          </p:grpSpPr>
          <p:sp>
            <p:nvSpPr>
              <p:cNvPr id="14" name="Rectangle 13"/>
              <p:cNvSpPr/>
              <p:nvPr/>
            </p:nvSpPr>
            <p:spPr>
              <a:xfrm>
                <a:off x="3303210" y="3833537"/>
                <a:ext cx="420624"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AutoShape 8" descr="Image result for blue MR radiology Images icon PNG"/>
              <p:cNvSpPr>
                <a:spLocks noChangeAspect="1" noChangeArrowheads="1"/>
              </p:cNvSpPr>
              <p:nvPr/>
            </p:nvSpPr>
            <p:spPr bwMode="auto">
              <a:xfrm>
                <a:off x="10411666" y="4690198"/>
                <a:ext cx="58043" cy="580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8014" y="4719219"/>
                <a:ext cx="904875" cy="90487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360" y="3101769"/>
                <a:ext cx="904875" cy="90487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9093" y="1936907"/>
                <a:ext cx="904875" cy="904875"/>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8831" y="2064504"/>
                <a:ext cx="904875" cy="904875"/>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6976" y="1760887"/>
                <a:ext cx="525723" cy="525723"/>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5360" y="5066100"/>
                <a:ext cx="904875" cy="904875"/>
              </a:xfrm>
              <a:prstGeom prst="rect">
                <a:avLst/>
              </a:prstGeom>
            </p:spPr>
          </p:pic>
          <p:cxnSp>
            <p:nvCxnSpPr>
              <p:cNvPr id="50" name="Straight Connector 49"/>
              <p:cNvCxnSpPr>
                <a:cxnSpLocks/>
                <a:endCxn id="45" idx="3"/>
              </p:cNvCxnSpPr>
              <p:nvPr/>
            </p:nvCxnSpPr>
            <p:spPr>
              <a:xfrm flipH="1" flipV="1">
                <a:off x="3733706" y="2516942"/>
                <a:ext cx="1290858" cy="592343"/>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a:cxnSpLocks/>
              </p:cNvCxnSpPr>
              <p:nvPr/>
            </p:nvCxnSpPr>
            <p:spPr>
              <a:xfrm flipH="1">
                <a:off x="8219662" y="2709459"/>
                <a:ext cx="723972" cy="392310"/>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a:cxnSpLocks/>
              </p:cNvCxnSpPr>
              <p:nvPr/>
            </p:nvCxnSpPr>
            <p:spPr>
              <a:xfrm flipH="1" flipV="1">
                <a:off x="2399430" y="3656704"/>
                <a:ext cx="1370408" cy="268478"/>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a:cxnSpLocks/>
              </p:cNvCxnSpPr>
              <p:nvPr/>
            </p:nvCxnSpPr>
            <p:spPr>
              <a:xfrm flipH="1">
                <a:off x="2274082" y="4989443"/>
                <a:ext cx="912370" cy="304267"/>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a:cxnSpLocks/>
                <a:stCxn id="15" idx="1"/>
              </p:cNvCxnSpPr>
              <p:nvPr/>
            </p:nvCxnSpPr>
            <p:spPr>
              <a:xfrm flipH="1" flipV="1">
                <a:off x="8935278" y="5153287"/>
                <a:ext cx="842736" cy="18370"/>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pic>
            <p:nvPicPr>
              <p:cNvPr id="1027" name="Picture 10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0887" y="3332886"/>
                <a:ext cx="904875" cy="904875"/>
              </a:xfrm>
              <a:prstGeom prst="rect">
                <a:avLst/>
              </a:prstGeom>
            </p:spPr>
          </p:pic>
          <p:cxnSp>
            <p:nvCxnSpPr>
              <p:cNvPr id="70" name="Straight Connector 69"/>
              <p:cNvCxnSpPr>
                <a:cxnSpLocks/>
                <a:stCxn id="1027" idx="1"/>
              </p:cNvCxnSpPr>
              <p:nvPr/>
            </p:nvCxnSpPr>
            <p:spPr>
              <a:xfrm flipH="1">
                <a:off x="8234461" y="3785324"/>
                <a:ext cx="1406426" cy="142370"/>
              </a:xfrm>
              <a:prstGeom prst="line">
                <a:avLst/>
              </a:prstGeom>
              <a:solidFill>
                <a:schemeClr val="bg1"/>
              </a:solidFill>
              <a:ln>
                <a:solidFill>
                  <a:schemeClr val="tx1">
                    <a:lumMod val="75000"/>
                    <a:lumOff val="25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4" name="Rectangle 34"/>
              <p:cNvSpPr>
                <a:spLocks noChangeArrowheads="1"/>
              </p:cNvSpPr>
              <p:nvPr/>
            </p:nvSpPr>
            <p:spPr bwMode="auto">
              <a:xfrm>
                <a:off x="1652251" y="1833395"/>
                <a:ext cx="14312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Direct to &amp; from Patients</a:t>
                </a:r>
              </a:p>
            </p:txBody>
          </p:sp>
          <p:sp>
            <p:nvSpPr>
              <p:cNvPr id="75" name="Rectangle 34"/>
              <p:cNvSpPr>
                <a:spLocks noChangeArrowheads="1"/>
              </p:cNvSpPr>
              <p:nvPr/>
            </p:nvSpPr>
            <p:spPr bwMode="auto">
              <a:xfrm>
                <a:off x="755433" y="4028835"/>
                <a:ext cx="20865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Route to Hospitals, </a:t>
                </a:r>
              </a:p>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and Clinics anywhere</a:t>
                </a:r>
              </a:p>
            </p:txBody>
          </p:sp>
          <p:sp>
            <p:nvSpPr>
              <p:cNvPr id="76" name="Rectangle 34"/>
              <p:cNvSpPr>
                <a:spLocks noChangeArrowheads="1"/>
              </p:cNvSpPr>
              <p:nvPr/>
            </p:nvSpPr>
            <p:spPr bwMode="auto">
              <a:xfrm>
                <a:off x="2197244" y="5525916"/>
                <a:ext cx="16241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Integrate imaging directly into other Applications</a:t>
                </a:r>
              </a:p>
            </p:txBody>
          </p:sp>
          <p:sp>
            <p:nvSpPr>
              <p:cNvPr id="77" name="Rectangle 34"/>
              <p:cNvSpPr>
                <a:spLocks noChangeArrowheads="1"/>
              </p:cNvSpPr>
              <p:nvPr/>
            </p:nvSpPr>
            <p:spPr bwMode="auto">
              <a:xfrm>
                <a:off x="9499251" y="5707631"/>
                <a:ext cx="1853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Imaging direct from Scan Services</a:t>
                </a:r>
              </a:p>
            </p:txBody>
          </p:sp>
          <p:sp>
            <p:nvSpPr>
              <p:cNvPr id="78" name="Rectangle 34"/>
              <p:cNvSpPr>
                <a:spLocks noChangeArrowheads="1"/>
              </p:cNvSpPr>
              <p:nvPr/>
            </p:nvSpPr>
            <p:spPr bwMode="auto">
              <a:xfrm>
                <a:off x="10545762" y="3325641"/>
                <a:ext cx="13232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panose="020B0606030504020204" pitchFamily="34" charset="0"/>
                    <a:ea typeface="Open Sans" panose="020B0606030504020204" pitchFamily="34" charset="0"/>
                    <a:cs typeface="Open Sans" panose="020B0606030504020204" pitchFamily="34" charset="0"/>
                  </a:rPr>
                  <a:t>Plug-in Wholesale Reporting Services</a:t>
                </a:r>
              </a:p>
            </p:txBody>
          </p:sp>
        </p:grpSp>
      </p:grpSp>
      <p:sp>
        <p:nvSpPr>
          <p:cNvPr id="40" name="Rectangle 34">
            <a:extLst>
              <a:ext uri="{FF2B5EF4-FFF2-40B4-BE49-F238E27FC236}">
                <a16:creationId xmlns:a16="http://schemas.microsoft.com/office/drawing/2014/main" id="{39116B41-B67F-4A35-AB56-6DFAD8C45D4F}"/>
              </a:ext>
            </a:extLst>
          </p:cNvPr>
          <p:cNvSpPr>
            <a:spLocks noChangeArrowheads="1"/>
          </p:cNvSpPr>
          <p:nvPr/>
        </p:nvSpPr>
        <p:spPr bwMode="auto">
          <a:xfrm>
            <a:off x="7351586" y="5451649"/>
            <a:ext cx="1464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dirty="0">
                <a:latin typeface="Open Sans Light" panose="020B0306030504020204" pitchFamily="34" charset="0"/>
                <a:ea typeface="Open Sans Light" panose="020B0306030504020204" pitchFamily="34" charset="0"/>
                <a:cs typeface="Open Sans Light" panose="020B0306030504020204" pitchFamily="34" charset="0"/>
              </a:rPr>
              <a:t>Integrate to your systems</a:t>
            </a:r>
            <a:endParaRPr lang="en-GB" alt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1" name="Picture 40">
            <a:extLst>
              <a:ext uri="{FF2B5EF4-FFF2-40B4-BE49-F238E27FC236}">
                <a16:creationId xmlns:a16="http://schemas.microsoft.com/office/drawing/2014/main" id="{0E856DCC-5846-49D3-8640-7F0D662287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1480" y="5477584"/>
            <a:ext cx="445998" cy="445998"/>
          </a:xfrm>
          <a:prstGeom prst="rect">
            <a:avLst/>
          </a:prstGeom>
        </p:spPr>
      </p:pic>
      <p:pic>
        <p:nvPicPr>
          <p:cNvPr id="43" name="Picture 42">
            <a:extLst>
              <a:ext uri="{FF2B5EF4-FFF2-40B4-BE49-F238E27FC236}">
                <a16:creationId xmlns:a16="http://schemas.microsoft.com/office/drawing/2014/main" id="{D86E54A9-9C9E-49A3-B24E-D40B52567FB0}"/>
              </a:ext>
            </a:extLst>
          </p:cNvPr>
          <p:cNvPicPr>
            <a:picLocks noChangeAspect="1"/>
          </p:cNvPicPr>
          <p:nvPr/>
        </p:nvPicPr>
        <p:blipFill>
          <a:blip r:embed="rId12">
            <a:biLevel thresh="75000"/>
            <a:extLst>
              <a:ext uri="{BEBA8EAE-BF5A-486C-A8C5-ECC9F3942E4B}">
                <a14:imgProps xmlns:a14="http://schemas.microsoft.com/office/drawing/2010/main">
                  <a14:imgLayer r:embed="rId13">
                    <a14:imgEffect>
                      <a14:sharpenSoften amount="-25000"/>
                    </a14:imgEffect>
                  </a14:imgLayer>
                </a14:imgProps>
              </a:ext>
            </a:extLst>
          </a:blip>
          <a:stretch>
            <a:fillRect/>
          </a:stretch>
        </p:blipFill>
        <p:spPr>
          <a:xfrm>
            <a:off x="6451387" y="5547313"/>
            <a:ext cx="330214" cy="330214"/>
          </a:xfrm>
          <a:prstGeom prst="rect">
            <a:avLst/>
          </a:prstGeom>
        </p:spPr>
      </p:pic>
      <p:pic>
        <p:nvPicPr>
          <p:cNvPr id="6" name="Picture 5">
            <a:extLst>
              <a:ext uri="{FF2B5EF4-FFF2-40B4-BE49-F238E27FC236}">
                <a16:creationId xmlns:a16="http://schemas.microsoft.com/office/drawing/2014/main" id="{4C1AC9B3-1FEF-4968-B5CA-9AB935645423}"/>
              </a:ext>
            </a:extLst>
          </p:cNvPr>
          <p:cNvPicPr>
            <a:picLocks noChangeAspect="1"/>
          </p:cNvPicPr>
          <p:nvPr/>
        </p:nvPicPr>
        <p:blipFill>
          <a:blip r:embed="rId14"/>
          <a:stretch>
            <a:fillRect/>
          </a:stretch>
        </p:blipFill>
        <p:spPr>
          <a:xfrm>
            <a:off x="3847511" y="5011669"/>
            <a:ext cx="2164268" cy="810838"/>
          </a:xfrm>
          <a:prstGeom prst="rect">
            <a:avLst/>
          </a:prstGeom>
        </p:spPr>
      </p:pic>
      <p:sp>
        <p:nvSpPr>
          <p:cNvPr id="44" name="Footer Placeholder 2">
            <a:extLst>
              <a:ext uri="{FF2B5EF4-FFF2-40B4-BE49-F238E27FC236}">
                <a16:creationId xmlns:a16="http://schemas.microsoft.com/office/drawing/2014/main" id="{BC018399-C540-47C7-AFE8-E16591A31866}"/>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46" name="Slide Number Placeholder 5">
            <a:extLst>
              <a:ext uri="{FF2B5EF4-FFF2-40B4-BE49-F238E27FC236}">
                <a16:creationId xmlns:a16="http://schemas.microsoft.com/office/drawing/2014/main" id="{D985ADFD-DE31-421E-B7B5-BF08DF97D4E5}"/>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22</a:t>
            </a:fld>
            <a:endParaRPr lang="en-GB" dirty="0"/>
          </a:p>
        </p:txBody>
      </p:sp>
    </p:spTree>
    <p:extLst>
      <p:ext uri="{BB962C8B-B14F-4D97-AF65-F5344CB8AC3E}">
        <p14:creationId xmlns:p14="http://schemas.microsoft.com/office/powerpoint/2010/main" val="14437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p:cNvSpPr/>
          <p:nvPr/>
        </p:nvSpPr>
        <p:spPr>
          <a:xfrm>
            <a:off x="3127009" y="1731695"/>
            <a:ext cx="5577825" cy="3581762"/>
          </a:xfrm>
          <a:custGeom>
            <a:avLst/>
            <a:gdLst>
              <a:gd name="connsiteX0" fmla="*/ 3686113 w 5577825"/>
              <a:gd name="connsiteY0" fmla="*/ 0 h 3581762"/>
              <a:gd name="connsiteX1" fmla="*/ 4429761 w 5577825"/>
              <a:gd name="connsiteY1" fmla="*/ 606090 h 3581762"/>
              <a:gd name="connsiteX2" fmla="*/ 4435253 w 5577825"/>
              <a:gd name="connsiteY2" fmla="*/ 660569 h 3581762"/>
              <a:gd name="connsiteX3" fmla="*/ 4481974 w 5577825"/>
              <a:gd name="connsiteY3" fmla="*/ 667700 h 3581762"/>
              <a:gd name="connsiteX4" fmla="*/ 5088064 w 5577825"/>
              <a:gd name="connsiteY4" fmla="*/ 1411347 h 3581762"/>
              <a:gd name="connsiteX5" fmla="*/ 4865738 w 5577825"/>
              <a:gd name="connsiteY5" fmla="*/ 1948090 h 3581762"/>
              <a:gd name="connsiteX6" fmla="*/ 4798118 w 5577825"/>
              <a:gd name="connsiteY6" fmla="*/ 2003882 h 3581762"/>
              <a:gd name="connsiteX7" fmla="*/ 4898578 w 5577825"/>
              <a:gd name="connsiteY7" fmla="*/ 2086770 h 3581762"/>
              <a:gd name="connsiteX8" fmla="*/ 5061253 w 5577825"/>
              <a:gd name="connsiteY8" fmla="*/ 2328049 h 3581762"/>
              <a:gd name="connsiteX9" fmla="*/ 5092359 w 5577825"/>
              <a:gd name="connsiteY9" fmla="*/ 2428256 h 3581762"/>
              <a:gd name="connsiteX10" fmla="*/ 5115136 w 5577825"/>
              <a:gd name="connsiteY10" fmla="*/ 2430552 h 3581762"/>
              <a:gd name="connsiteX11" fmla="*/ 5577825 w 5577825"/>
              <a:gd name="connsiteY11" fmla="*/ 2998252 h 3581762"/>
              <a:gd name="connsiteX12" fmla="*/ 4998352 w 5577825"/>
              <a:gd name="connsiteY12" fmla="*/ 3577725 h 3581762"/>
              <a:gd name="connsiteX13" fmla="*/ 4952098 w 5577825"/>
              <a:gd name="connsiteY13" fmla="*/ 3573062 h 3581762"/>
              <a:gd name="connsiteX14" fmla="*/ 4952098 w 5577825"/>
              <a:gd name="connsiteY14" fmla="*/ 3577724 h 3581762"/>
              <a:gd name="connsiteX15" fmla="*/ 2983407 w 5577825"/>
              <a:gd name="connsiteY15" fmla="*/ 3577724 h 3581762"/>
              <a:gd name="connsiteX16" fmla="*/ 2937642 w 5577825"/>
              <a:gd name="connsiteY16" fmla="*/ 3581762 h 3581762"/>
              <a:gd name="connsiteX17" fmla="*/ 2400900 w 5577825"/>
              <a:gd name="connsiteY17" fmla="*/ 3359436 h 3581762"/>
              <a:gd name="connsiteX18" fmla="*/ 2315097 w 5577825"/>
              <a:gd name="connsiteY18" fmla="*/ 3255442 h 3581762"/>
              <a:gd name="connsiteX19" fmla="*/ 661712 w 5577825"/>
              <a:gd name="connsiteY19" fmla="*/ 3255442 h 3581762"/>
              <a:gd name="connsiteX20" fmla="*/ 661692 w 5577825"/>
              <a:gd name="connsiteY20" fmla="*/ 3255444 h 3581762"/>
              <a:gd name="connsiteX21" fmla="*/ 661672 w 5577825"/>
              <a:gd name="connsiteY21" fmla="*/ 3255442 h 3581762"/>
              <a:gd name="connsiteX22" fmla="*/ 612746 w 5577825"/>
              <a:gd name="connsiteY22" fmla="*/ 3255442 h 3581762"/>
              <a:gd name="connsiteX23" fmla="*/ 612746 w 5577825"/>
              <a:gd name="connsiteY23" fmla="*/ 3250510 h 3581762"/>
              <a:gd name="connsiteX24" fmla="*/ 528338 w 5577825"/>
              <a:gd name="connsiteY24" fmla="*/ 3242001 h 3581762"/>
              <a:gd name="connsiteX25" fmla="*/ 0 w 5577825"/>
              <a:gd name="connsiteY25" fmla="*/ 2593752 h 3581762"/>
              <a:gd name="connsiteX26" fmla="*/ 528338 w 5577825"/>
              <a:gd name="connsiteY26" fmla="*/ 1945503 h 3581762"/>
              <a:gd name="connsiteX27" fmla="*/ 643162 w 5577825"/>
              <a:gd name="connsiteY27" fmla="*/ 1933928 h 3581762"/>
              <a:gd name="connsiteX28" fmla="*/ 652304 w 5577825"/>
              <a:gd name="connsiteY28" fmla="*/ 1843242 h 3581762"/>
              <a:gd name="connsiteX29" fmla="*/ 1395951 w 5577825"/>
              <a:gd name="connsiteY29" fmla="*/ 1237152 h 3581762"/>
              <a:gd name="connsiteX30" fmla="*/ 1548930 w 5577825"/>
              <a:gd name="connsiteY30" fmla="*/ 1252574 h 3581762"/>
              <a:gd name="connsiteX31" fmla="*/ 1672018 w 5577825"/>
              <a:gd name="connsiteY31" fmla="*/ 1290782 h 3581762"/>
              <a:gd name="connsiteX32" fmla="*/ 1724773 w 5577825"/>
              <a:gd name="connsiteY32" fmla="*/ 1198997 h 3581762"/>
              <a:gd name="connsiteX33" fmla="*/ 2058742 w 5577825"/>
              <a:gd name="connsiteY33" fmla="*/ 923982 h 3581762"/>
              <a:gd name="connsiteX34" fmla="*/ 2168865 w 5577825"/>
              <a:gd name="connsiteY34" fmla="*/ 889798 h 3581762"/>
              <a:gd name="connsiteX35" fmla="*/ 2198442 w 5577825"/>
              <a:gd name="connsiteY35" fmla="*/ 794518 h 3581762"/>
              <a:gd name="connsiteX36" fmla="*/ 2897859 w 5577825"/>
              <a:gd name="connsiteY36" fmla="*/ 330913 h 3581762"/>
              <a:gd name="connsiteX37" fmla="*/ 3032227 w 5577825"/>
              <a:gd name="connsiteY37" fmla="*/ 342769 h 3581762"/>
              <a:gd name="connsiteX38" fmla="*/ 3049719 w 5577825"/>
              <a:gd name="connsiteY38" fmla="*/ 347494 h 3581762"/>
              <a:gd name="connsiteX39" fmla="*/ 3056681 w 5577825"/>
              <a:gd name="connsiteY39" fmla="*/ 334666 h 3581762"/>
              <a:gd name="connsiteX40" fmla="*/ 3686113 w 5577825"/>
              <a:gd name="connsiteY40" fmla="*/ 0 h 35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7825" h="3581762">
                <a:moveTo>
                  <a:pt x="3686113" y="0"/>
                </a:moveTo>
                <a:cubicBezTo>
                  <a:pt x="4052932" y="0"/>
                  <a:pt x="4358980" y="260195"/>
                  <a:pt x="4429761" y="606090"/>
                </a:cubicBezTo>
                <a:lnTo>
                  <a:pt x="4435253" y="660569"/>
                </a:lnTo>
                <a:lnTo>
                  <a:pt x="4481974" y="667700"/>
                </a:lnTo>
                <a:cubicBezTo>
                  <a:pt x="4827869" y="738480"/>
                  <a:pt x="5088064" y="1044528"/>
                  <a:pt x="5088064" y="1411347"/>
                </a:cubicBezTo>
                <a:cubicBezTo>
                  <a:pt x="5088064" y="1620958"/>
                  <a:pt x="5003103" y="1810725"/>
                  <a:pt x="4865738" y="1948090"/>
                </a:cubicBezTo>
                <a:lnTo>
                  <a:pt x="4798118" y="2003882"/>
                </a:lnTo>
                <a:lnTo>
                  <a:pt x="4898578" y="2086770"/>
                </a:lnTo>
                <a:cubicBezTo>
                  <a:pt x="4967260" y="2155452"/>
                  <a:pt x="5022842" y="2237235"/>
                  <a:pt x="5061253" y="2328049"/>
                </a:cubicBezTo>
                <a:lnTo>
                  <a:pt x="5092359" y="2428256"/>
                </a:lnTo>
                <a:lnTo>
                  <a:pt x="5115136" y="2430552"/>
                </a:lnTo>
                <a:cubicBezTo>
                  <a:pt x="5379192" y="2484586"/>
                  <a:pt x="5577825" y="2718223"/>
                  <a:pt x="5577825" y="2998252"/>
                </a:cubicBezTo>
                <a:cubicBezTo>
                  <a:pt x="5577825" y="3318286"/>
                  <a:pt x="5318386" y="3577725"/>
                  <a:pt x="4998352" y="3577725"/>
                </a:cubicBezTo>
                <a:lnTo>
                  <a:pt x="4952098" y="3573062"/>
                </a:lnTo>
                <a:lnTo>
                  <a:pt x="4952098" y="3577724"/>
                </a:lnTo>
                <a:lnTo>
                  <a:pt x="2983407" y="3577724"/>
                </a:lnTo>
                <a:lnTo>
                  <a:pt x="2937642" y="3581762"/>
                </a:lnTo>
                <a:cubicBezTo>
                  <a:pt x="2728031" y="3581762"/>
                  <a:pt x="2538264" y="3496801"/>
                  <a:pt x="2400900" y="3359436"/>
                </a:cubicBezTo>
                <a:lnTo>
                  <a:pt x="2315097" y="3255442"/>
                </a:lnTo>
                <a:lnTo>
                  <a:pt x="661712" y="3255442"/>
                </a:lnTo>
                <a:lnTo>
                  <a:pt x="661692" y="3255444"/>
                </a:lnTo>
                <a:lnTo>
                  <a:pt x="661672" y="3255442"/>
                </a:lnTo>
                <a:lnTo>
                  <a:pt x="612746" y="3255442"/>
                </a:lnTo>
                <a:lnTo>
                  <a:pt x="612746" y="3250510"/>
                </a:lnTo>
                <a:lnTo>
                  <a:pt x="528338" y="3242001"/>
                </a:lnTo>
                <a:cubicBezTo>
                  <a:pt x="226816" y="3180301"/>
                  <a:pt x="0" y="2913514"/>
                  <a:pt x="0" y="2593752"/>
                </a:cubicBezTo>
                <a:cubicBezTo>
                  <a:pt x="0" y="2273990"/>
                  <a:pt x="226816" y="2007204"/>
                  <a:pt x="528338" y="1945503"/>
                </a:cubicBezTo>
                <a:lnTo>
                  <a:pt x="643162" y="1933928"/>
                </a:lnTo>
                <a:lnTo>
                  <a:pt x="652304" y="1843242"/>
                </a:lnTo>
                <a:cubicBezTo>
                  <a:pt x="723084" y="1497347"/>
                  <a:pt x="1029132" y="1237152"/>
                  <a:pt x="1395951" y="1237152"/>
                </a:cubicBezTo>
                <a:cubicBezTo>
                  <a:pt x="1448354" y="1237152"/>
                  <a:pt x="1499517" y="1242462"/>
                  <a:pt x="1548930" y="1252574"/>
                </a:cubicBezTo>
                <a:lnTo>
                  <a:pt x="1672018" y="1290782"/>
                </a:lnTo>
                <a:lnTo>
                  <a:pt x="1724773" y="1198997"/>
                </a:lnTo>
                <a:cubicBezTo>
                  <a:pt x="1806620" y="1077849"/>
                  <a:pt x="1922521" y="981599"/>
                  <a:pt x="2058742" y="923982"/>
                </a:cubicBezTo>
                <a:lnTo>
                  <a:pt x="2168865" y="889798"/>
                </a:lnTo>
                <a:lnTo>
                  <a:pt x="2198442" y="794518"/>
                </a:lnTo>
                <a:cubicBezTo>
                  <a:pt x="2313675" y="522077"/>
                  <a:pt x="2583443" y="330913"/>
                  <a:pt x="2897859" y="330913"/>
                </a:cubicBezTo>
                <a:cubicBezTo>
                  <a:pt x="2943712" y="330913"/>
                  <a:pt x="2988614" y="334978"/>
                  <a:pt x="3032227" y="342769"/>
                </a:cubicBezTo>
                <a:lnTo>
                  <a:pt x="3049719" y="347494"/>
                </a:lnTo>
                <a:lnTo>
                  <a:pt x="3056681" y="334666"/>
                </a:lnTo>
                <a:cubicBezTo>
                  <a:pt x="3193092" y="132753"/>
                  <a:pt x="3424099" y="0"/>
                  <a:pt x="3686113" y="0"/>
                </a:cubicBezTo>
                <a:close/>
              </a:path>
            </a:pathLst>
          </a:custGeom>
          <a:solidFill>
            <a:schemeClr val="bg1"/>
          </a:solidFill>
          <a:ln w="222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3" name="TextBox 52"/>
          <p:cNvSpPr txBox="1"/>
          <p:nvPr/>
        </p:nvSpPr>
        <p:spPr>
          <a:xfrm>
            <a:off x="5611654" y="3507131"/>
            <a:ext cx="2043573" cy="1200329"/>
          </a:xfrm>
          <a:prstGeom prst="rect">
            <a:avLst/>
          </a:prstGeom>
          <a:noFill/>
        </p:spPr>
        <p:txBody>
          <a:bodyPr wrap="none" rtlCol="0">
            <a:spAutoFit/>
          </a:bodyPr>
          <a:lstStyle/>
          <a:p>
            <a:pPr algn="ctr"/>
            <a:r>
              <a:rPr lang="en-GB" sz="3600" dirty="0"/>
              <a:t>Cloud</a:t>
            </a:r>
          </a:p>
          <a:p>
            <a:pPr algn="ctr"/>
            <a:r>
              <a:rPr lang="en-GB" sz="3600" dirty="0"/>
              <a:t>VNA PACS</a:t>
            </a:r>
          </a:p>
        </p:txBody>
      </p:sp>
      <p:sp>
        <p:nvSpPr>
          <p:cNvPr id="54" name="TextBox 53"/>
          <p:cNvSpPr txBox="1"/>
          <p:nvPr/>
        </p:nvSpPr>
        <p:spPr>
          <a:xfrm>
            <a:off x="5629804" y="2461370"/>
            <a:ext cx="1726563" cy="461665"/>
          </a:xfrm>
          <a:prstGeom prst="rect">
            <a:avLst/>
          </a:prstGeom>
          <a:noFill/>
        </p:spPr>
        <p:txBody>
          <a:bodyPr wrap="none" rtlCol="0">
            <a:spAutoFit/>
          </a:bodyPr>
          <a:lstStyle/>
          <a:p>
            <a:r>
              <a:rPr lang="en-GB" sz="2400" dirty="0"/>
              <a:t>Image Share</a:t>
            </a:r>
          </a:p>
        </p:txBody>
      </p:sp>
      <p:sp>
        <p:nvSpPr>
          <p:cNvPr id="55" name="TextBox 54"/>
          <p:cNvSpPr txBox="1"/>
          <p:nvPr/>
        </p:nvSpPr>
        <p:spPr>
          <a:xfrm>
            <a:off x="3513279" y="3852472"/>
            <a:ext cx="1536446" cy="954107"/>
          </a:xfrm>
          <a:prstGeom prst="rect">
            <a:avLst/>
          </a:prstGeom>
          <a:noFill/>
        </p:spPr>
        <p:txBody>
          <a:bodyPr wrap="none" rtlCol="0">
            <a:spAutoFit/>
          </a:bodyPr>
          <a:lstStyle/>
          <a:p>
            <a:r>
              <a:rPr lang="en-GB" dirty="0"/>
              <a:t>          </a:t>
            </a:r>
            <a:r>
              <a:rPr lang="en-GB" sz="2800" dirty="0"/>
              <a:t>API</a:t>
            </a:r>
          </a:p>
          <a:p>
            <a:r>
              <a:rPr lang="en-GB" sz="1400" dirty="0"/>
              <a:t>Image Feed to Any</a:t>
            </a:r>
          </a:p>
          <a:p>
            <a:r>
              <a:rPr lang="en-GB" sz="1400" dirty="0"/>
              <a:t>Patient Portal</a:t>
            </a:r>
          </a:p>
        </p:txBody>
      </p:sp>
      <p:pic>
        <p:nvPicPr>
          <p:cNvPr id="56" name="Picture 55"/>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5859047" y="4999484"/>
            <a:ext cx="2433591" cy="627946"/>
          </a:xfrm>
          <a:prstGeom prst="rect">
            <a:avLst/>
          </a:prstGeom>
        </p:spPr>
      </p:pic>
      <p:sp>
        <p:nvSpPr>
          <p:cNvPr id="57" name="Rectangle 56"/>
          <p:cNvSpPr/>
          <p:nvPr/>
        </p:nvSpPr>
        <p:spPr>
          <a:xfrm>
            <a:off x="4352831" y="3168133"/>
            <a:ext cx="1148199" cy="461665"/>
          </a:xfrm>
          <a:prstGeom prst="rect">
            <a:avLst/>
          </a:prstGeom>
        </p:spPr>
        <p:txBody>
          <a:bodyPr wrap="none">
            <a:spAutoFit/>
          </a:bodyPr>
          <a:lstStyle/>
          <a:p>
            <a:r>
              <a:rPr lang="en-GB" sz="2400" dirty="0"/>
              <a:t>Routing</a:t>
            </a:r>
          </a:p>
        </p:txBody>
      </p:sp>
      <p:sp>
        <p:nvSpPr>
          <p:cNvPr id="46" name="TextBox 45"/>
          <p:cNvSpPr txBox="1"/>
          <p:nvPr/>
        </p:nvSpPr>
        <p:spPr>
          <a:xfrm>
            <a:off x="406179" y="4516003"/>
            <a:ext cx="3884336" cy="1569660"/>
          </a:xfrm>
          <a:prstGeom prst="rect">
            <a:avLst/>
          </a:prstGeom>
          <a:noFill/>
        </p:spPr>
        <p:txBody>
          <a:bodyPr wrap="square" rtlCol="0">
            <a:spAutoFit/>
          </a:bodyPr>
          <a:lstStyle/>
          <a:p>
            <a:r>
              <a:rPr lang="en-GB" sz="2400" b="1" dirty="0"/>
              <a:t>Solutions for:</a:t>
            </a:r>
          </a:p>
          <a:p>
            <a:r>
              <a:rPr lang="en-GB" b="1" dirty="0">
                <a:solidFill>
                  <a:srgbClr val="FFA300"/>
                </a:solidFill>
              </a:rPr>
              <a:t>Electronic Patient Records</a:t>
            </a:r>
          </a:p>
          <a:p>
            <a:r>
              <a:rPr lang="en-GB" dirty="0">
                <a:solidFill>
                  <a:schemeClr val="bg1">
                    <a:lumMod val="65000"/>
                  </a:schemeClr>
                </a:solidFill>
              </a:rPr>
              <a:t>Image-Enabling applications</a:t>
            </a:r>
          </a:p>
          <a:p>
            <a:r>
              <a:rPr lang="en-GB" dirty="0">
                <a:solidFill>
                  <a:schemeClr val="bg1">
                    <a:lumMod val="65000"/>
                  </a:schemeClr>
                </a:solidFill>
              </a:rPr>
              <a:t>Patient portals, Internal System integrations…</a:t>
            </a:r>
          </a:p>
        </p:txBody>
      </p:sp>
      <p:sp>
        <p:nvSpPr>
          <p:cNvPr id="47" name="TextBox 46"/>
          <p:cNvSpPr txBox="1"/>
          <p:nvPr/>
        </p:nvSpPr>
        <p:spPr>
          <a:xfrm>
            <a:off x="454829" y="1241324"/>
            <a:ext cx="2880300" cy="3231654"/>
          </a:xfrm>
          <a:prstGeom prst="rect">
            <a:avLst/>
          </a:prstGeom>
          <a:noFill/>
        </p:spPr>
        <p:txBody>
          <a:bodyPr wrap="square" rtlCol="0">
            <a:spAutoFit/>
          </a:bodyPr>
          <a:lstStyle/>
          <a:p>
            <a:r>
              <a:rPr lang="en-GB" sz="2400" b="1" dirty="0"/>
              <a:t>Solutions for:</a:t>
            </a:r>
          </a:p>
          <a:p>
            <a:r>
              <a:rPr lang="en-GB" b="1" dirty="0">
                <a:solidFill>
                  <a:srgbClr val="FFA300"/>
                </a:solidFill>
              </a:rPr>
              <a:t>Outsourced Diagnostics</a:t>
            </a:r>
          </a:p>
          <a:p>
            <a:r>
              <a:rPr lang="en-GB" dirty="0">
                <a:solidFill>
                  <a:schemeClr val="bg1">
                    <a:lumMod val="65000"/>
                  </a:schemeClr>
                </a:solidFill>
              </a:rPr>
              <a:t>Wholesale Reporting</a:t>
            </a:r>
          </a:p>
          <a:p>
            <a:endParaRPr lang="en-GB" dirty="0">
              <a:solidFill>
                <a:schemeClr val="tx1">
                  <a:lumMod val="50000"/>
                  <a:lumOff val="50000"/>
                </a:schemeClr>
              </a:solidFill>
            </a:endParaRPr>
          </a:p>
          <a:p>
            <a:r>
              <a:rPr lang="en-GB" b="1" dirty="0">
                <a:solidFill>
                  <a:srgbClr val="FFA300"/>
                </a:solidFill>
              </a:rPr>
              <a:t>Second Opinion services</a:t>
            </a:r>
          </a:p>
          <a:p>
            <a:r>
              <a:rPr lang="en-GB" dirty="0">
                <a:solidFill>
                  <a:schemeClr val="bg1">
                    <a:lumMod val="65000"/>
                  </a:schemeClr>
                </a:solidFill>
              </a:rPr>
              <a:t>Inter-consultant collaboration</a:t>
            </a:r>
          </a:p>
          <a:p>
            <a:endParaRPr lang="en-GB" dirty="0">
              <a:solidFill>
                <a:schemeClr val="tx1">
                  <a:lumMod val="50000"/>
                  <a:lumOff val="50000"/>
                </a:schemeClr>
              </a:solidFill>
            </a:endParaRPr>
          </a:p>
          <a:p>
            <a:r>
              <a:rPr lang="en-GB" b="1" dirty="0">
                <a:solidFill>
                  <a:srgbClr val="FFA300"/>
                </a:solidFill>
              </a:rPr>
              <a:t>Clinical networking</a:t>
            </a:r>
          </a:p>
          <a:p>
            <a:r>
              <a:rPr lang="en-GB" dirty="0">
                <a:solidFill>
                  <a:schemeClr val="bg1">
                    <a:lumMod val="65000"/>
                  </a:schemeClr>
                </a:solidFill>
              </a:rPr>
              <a:t>Specialist public and private care pathways</a:t>
            </a:r>
          </a:p>
        </p:txBody>
      </p:sp>
      <p:sp>
        <p:nvSpPr>
          <p:cNvPr id="48" name="TextBox 47"/>
          <p:cNvSpPr txBox="1"/>
          <p:nvPr/>
        </p:nvSpPr>
        <p:spPr>
          <a:xfrm>
            <a:off x="8901471" y="2183248"/>
            <a:ext cx="3213631" cy="2400657"/>
          </a:xfrm>
          <a:prstGeom prst="rect">
            <a:avLst/>
          </a:prstGeom>
          <a:noFill/>
        </p:spPr>
        <p:txBody>
          <a:bodyPr wrap="square" rtlCol="0">
            <a:spAutoFit/>
          </a:bodyPr>
          <a:lstStyle/>
          <a:p>
            <a:r>
              <a:rPr lang="en-GB" sz="2400" b="1" dirty="0"/>
              <a:t>Solutions for:</a:t>
            </a:r>
          </a:p>
          <a:p>
            <a:r>
              <a:rPr lang="en-GB" b="1" dirty="0">
                <a:solidFill>
                  <a:srgbClr val="FFA300"/>
                </a:solidFill>
              </a:rPr>
              <a:t>Enterprise PACS </a:t>
            </a:r>
          </a:p>
          <a:p>
            <a:r>
              <a:rPr lang="en-GB" dirty="0">
                <a:solidFill>
                  <a:schemeClr val="bg1">
                    <a:lumMod val="65000"/>
                  </a:schemeClr>
                </a:solidFill>
              </a:rPr>
              <a:t>Long-Term “always live” archive </a:t>
            </a:r>
          </a:p>
          <a:p>
            <a:endParaRPr lang="en-GB" dirty="0">
              <a:solidFill>
                <a:schemeClr val="tx1">
                  <a:lumMod val="50000"/>
                  <a:lumOff val="50000"/>
                </a:schemeClr>
              </a:solidFill>
            </a:endParaRPr>
          </a:p>
          <a:p>
            <a:r>
              <a:rPr lang="en-GB" b="1" dirty="0">
                <a:solidFill>
                  <a:srgbClr val="FFA300"/>
                </a:solidFill>
              </a:rPr>
              <a:t>Backup, DR or VNA Storage</a:t>
            </a:r>
          </a:p>
          <a:p>
            <a:r>
              <a:rPr lang="en-GB" dirty="0">
                <a:solidFill>
                  <a:schemeClr val="bg1">
                    <a:lumMod val="65000"/>
                  </a:schemeClr>
                </a:solidFill>
              </a:rPr>
              <a:t>Store multi-format data</a:t>
            </a:r>
          </a:p>
          <a:p>
            <a:r>
              <a:rPr lang="en-GB" dirty="0">
                <a:solidFill>
                  <a:schemeClr val="bg1">
                    <a:lumMod val="65000"/>
                  </a:schemeClr>
                </a:solidFill>
              </a:rPr>
              <a:t>Secure dispersed storage</a:t>
            </a:r>
          </a:p>
        </p:txBody>
      </p:sp>
      <p:pic>
        <p:nvPicPr>
          <p:cNvPr id="49" name="Picture 4" descr="http://d1zlh37f1ep3tj.cloudfront.net/wp/wblob/54592E651337D2/15B3/238D3B/_caLg_ZmW8yRRSdcWVad5g/blue-arrows-down.pn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64659"/>
          <a:stretch/>
        </p:blipFill>
        <p:spPr bwMode="auto">
          <a:xfrm rot="4707501">
            <a:off x="4313829" y="2001605"/>
            <a:ext cx="828496" cy="146893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d1zlh37f1ep3tj.cloudfront.net/wp/wblob/54592E651337D2/15B3/238D3B/_caLg_ZmW8yRRSdcWVad5g/blue-arrows-down.pn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64659"/>
          <a:stretch/>
        </p:blipFill>
        <p:spPr bwMode="auto">
          <a:xfrm rot="12502062">
            <a:off x="7593737" y="3333789"/>
            <a:ext cx="1129405" cy="103736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d1zlh37f1ep3tj.cloudfront.net/wp/wblob/54592E651337D2/15B3/238D3B/_caLg_ZmW8yRRSdcWVad5g/blue-arrows-down.pn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64659"/>
          <a:stretch/>
        </p:blipFill>
        <p:spPr bwMode="auto">
          <a:xfrm rot="16785605" flipV="1">
            <a:off x="3567503" y="4479021"/>
            <a:ext cx="1427491" cy="133388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sp>
        <p:nvSpPr>
          <p:cNvPr id="58" name="TextBox 57"/>
          <p:cNvSpPr txBox="1"/>
          <p:nvPr/>
        </p:nvSpPr>
        <p:spPr>
          <a:xfrm>
            <a:off x="4597561" y="434080"/>
            <a:ext cx="6659388" cy="584775"/>
          </a:xfrm>
          <a:prstGeom prst="rect">
            <a:avLst/>
          </a:prstGeom>
          <a:noFill/>
        </p:spPr>
        <p:txBody>
          <a:bodyPr wrap="none" rtlCol="0">
            <a:spAutoFit/>
          </a:bodyPr>
          <a:lstStyle/>
          <a:p>
            <a:pPr algn="ctr"/>
            <a:r>
              <a:rPr lang="en-GB" sz="3200" dirty="0"/>
              <a:t>Multi-Purpose Medical Imaging Cloud</a:t>
            </a:r>
          </a:p>
        </p:txBody>
      </p:sp>
      <p:sp>
        <p:nvSpPr>
          <p:cNvPr id="17" name="Footer Placeholder 2">
            <a:extLst>
              <a:ext uri="{FF2B5EF4-FFF2-40B4-BE49-F238E27FC236}">
                <a16:creationId xmlns:a16="http://schemas.microsoft.com/office/drawing/2014/main" id="{B78EA418-1A1F-4927-AD24-2F0698283B6B}"/>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18" name="Slide Number Placeholder 5">
            <a:extLst>
              <a:ext uri="{FF2B5EF4-FFF2-40B4-BE49-F238E27FC236}">
                <a16:creationId xmlns:a16="http://schemas.microsoft.com/office/drawing/2014/main" id="{C0633505-BA39-440B-ABB4-02992DFCBD6C}"/>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23</a:t>
            </a:fld>
            <a:endParaRPr lang="en-GB" dirty="0"/>
          </a:p>
        </p:txBody>
      </p:sp>
    </p:spTree>
    <p:extLst>
      <p:ext uri="{BB962C8B-B14F-4D97-AF65-F5344CB8AC3E}">
        <p14:creationId xmlns:p14="http://schemas.microsoft.com/office/powerpoint/2010/main" val="394703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3774450" y="-144463"/>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 Few Enabled and Enabling Partners</a:t>
            </a:r>
          </a:p>
        </p:txBody>
      </p:sp>
      <p:sp>
        <p:nvSpPr>
          <p:cNvPr id="5" name="AutoShape 10" descr="Image result for 21 crf 11 compli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3" name="Straight Connector 12"/>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3078" name="Picture 6" descr="Image result for Choice teleradiology">
            <a:extLst>
              <a:ext uri="{FF2B5EF4-FFF2-40B4-BE49-F238E27FC236}">
                <a16:creationId xmlns:a16="http://schemas.microsoft.com/office/drawing/2014/main" id="{6480E343-D8BA-4039-ACD8-85E8F35AE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3204" y="4725711"/>
            <a:ext cx="2791075" cy="57119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A408FC3-F248-4D82-A572-2287653EE865}"/>
              </a:ext>
            </a:extLst>
          </p:cNvPr>
          <p:cNvGrpSpPr/>
          <p:nvPr/>
        </p:nvGrpSpPr>
        <p:grpSpPr>
          <a:xfrm>
            <a:off x="755374" y="1484521"/>
            <a:ext cx="10362592" cy="4297466"/>
            <a:chOff x="459688" y="1610351"/>
            <a:chExt cx="10857061" cy="4674941"/>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667" b="100000" l="0" r="100000"/>
                      </a14:imgEffect>
                    </a14:imgLayer>
                  </a14:imgProps>
                </a:ext>
              </a:extLst>
            </a:blip>
            <a:stretch>
              <a:fillRect/>
            </a:stretch>
          </p:blipFill>
          <p:spPr>
            <a:xfrm>
              <a:off x="3606933" y="2803403"/>
              <a:ext cx="701142" cy="701142"/>
            </a:xfrm>
            <a:prstGeom prst="rect">
              <a:avLst/>
            </a:prstGeom>
          </p:spPr>
        </p:pic>
        <p:pic>
          <p:nvPicPr>
            <p:cNvPr id="9" name="Picture 8"/>
            <p:cNvPicPr>
              <a:picLocks noChangeAspect="1"/>
            </p:cNvPicPr>
            <p:nvPr/>
          </p:nvPicPr>
          <p:blipFill>
            <a:blip r:embed="rId6"/>
            <a:stretch>
              <a:fillRect/>
            </a:stretch>
          </p:blipFill>
          <p:spPr>
            <a:xfrm>
              <a:off x="6437854" y="3868241"/>
              <a:ext cx="1571382" cy="472940"/>
            </a:xfrm>
            <a:prstGeom prst="rect">
              <a:avLst/>
            </a:prstGeom>
          </p:spPr>
        </p:pic>
        <p:pic>
          <p:nvPicPr>
            <p:cNvPr id="11" name="Picture 10"/>
            <p:cNvPicPr>
              <a:picLocks noChangeAspect="1"/>
            </p:cNvPicPr>
            <p:nvPr/>
          </p:nvPicPr>
          <p:blipFill>
            <a:blip r:embed="rId7"/>
            <a:stretch>
              <a:fillRect/>
            </a:stretch>
          </p:blipFill>
          <p:spPr>
            <a:xfrm>
              <a:off x="6260065" y="4976097"/>
              <a:ext cx="2050124" cy="415788"/>
            </a:xfrm>
            <a:prstGeom prst="rect">
              <a:avLst/>
            </a:prstGeom>
          </p:spPr>
        </p:pic>
        <p:pic>
          <p:nvPicPr>
            <p:cNvPr id="15" name="Picture 14"/>
            <p:cNvPicPr>
              <a:picLocks noChangeAspect="1"/>
            </p:cNvPicPr>
            <p:nvPr/>
          </p:nvPicPr>
          <p:blipFill>
            <a:blip r:embed="rId8"/>
            <a:stretch>
              <a:fillRect/>
            </a:stretch>
          </p:blipFill>
          <p:spPr>
            <a:xfrm>
              <a:off x="6260065" y="1610351"/>
              <a:ext cx="1884313" cy="862698"/>
            </a:xfrm>
            <a:prstGeom prst="rect">
              <a:avLst/>
            </a:prstGeom>
          </p:spPr>
        </p:pic>
        <p:pic>
          <p:nvPicPr>
            <p:cNvPr id="17" name="Picture 16"/>
            <p:cNvPicPr>
              <a:picLocks noChangeAspect="1"/>
            </p:cNvPicPr>
            <p:nvPr/>
          </p:nvPicPr>
          <p:blipFill>
            <a:blip r:embed="rId9"/>
            <a:stretch>
              <a:fillRect/>
            </a:stretch>
          </p:blipFill>
          <p:spPr>
            <a:xfrm>
              <a:off x="6533253" y="2900928"/>
              <a:ext cx="1380584" cy="428221"/>
            </a:xfrm>
            <a:prstGeom prst="rect">
              <a:avLst/>
            </a:prstGeom>
          </p:spPr>
        </p:pic>
        <p:pic>
          <p:nvPicPr>
            <p:cNvPr id="18" name="Picture 17"/>
            <p:cNvPicPr>
              <a:picLocks noChangeAspect="1"/>
            </p:cNvPicPr>
            <p:nvPr/>
          </p:nvPicPr>
          <p:blipFill>
            <a:blip r:embed="rId10"/>
            <a:stretch>
              <a:fillRect/>
            </a:stretch>
          </p:blipFill>
          <p:spPr>
            <a:xfrm>
              <a:off x="3400239" y="1787268"/>
              <a:ext cx="1325246" cy="508864"/>
            </a:xfrm>
            <a:prstGeom prst="rect">
              <a:avLst/>
            </a:prstGeom>
          </p:spPr>
        </p:pic>
        <p:pic>
          <p:nvPicPr>
            <p:cNvPr id="19" name="Picture 18"/>
            <p:cNvPicPr>
              <a:picLocks noChangeAspect="1"/>
            </p:cNvPicPr>
            <p:nvPr/>
          </p:nvPicPr>
          <p:blipFill>
            <a:blip r:embed="rId11"/>
            <a:stretch>
              <a:fillRect/>
            </a:stretch>
          </p:blipFill>
          <p:spPr>
            <a:xfrm>
              <a:off x="459688" y="1745863"/>
              <a:ext cx="2300509" cy="634252"/>
            </a:xfrm>
            <a:prstGeom prst="rect">
              <a:avLst/>
            </a:prstGeom>
          </p:spPr>
        </p:pic>
        <p:pic>
          <p:nvPicPr>
            <p:cNvPr id="20" name="Picture 19"/>
            <p:cNvPicPr>
              <a:picLocks noChangeAspect="1"/>
            </p:cNvPicPr>
            <p:nvPr/>
          </p:nvPicPr>
          <p:blipFill>
            <a:blip r:embed="rId12"/>
            <a:stretch>
              <a:fillRect/>
            </a:stretch>
          </p:blipFill>
          <p:spPr>
            <a:xfrm>
              <a:off x="591261" y="4886253"/>
              <a:ext cx="1592766" cy="541954"/>
            </a:xfrm>
            <a:prstGeom prst="rect">
              <a:avLst/>
            </a:prstGeom>
          </p:spPr>
        </p:pic>
        <p:pic>
          <p:nvPicPr>
            <p:cNvPr id="21" name="Picture 20"/>
            <p:cNvPicPr>
              <a:picLocks noChangeAspect="1"/>
            </p:cNvPicPr>
            <p:nvPr/>
          </p:nvPicPr>
          <p:blipFill>
            <a:blip r:embed="rId13"/>
            <a:stretch>
              <a:fillRect/>
            </a:stretch>
          </p:blipFill>
          <p:spPr>
            <a:xfrm>
              <a:off x="3477971" y="3868241"/>
              <a:ext cx="1169782" cy="557955"/>
            </a:xfrm>
            <a:prstGeom prst="rect">
              <a:avLst/>
            </a:prstGeom>
          </p:spPr>
        </p:pic>
        <p:pic>
          <p:nvPicPr>
            <p:cNvPr id="27" name="Picture 26"/>
            <p:cNvPicPr>
              <a:picLocks noChangeAspect="1"/>
            </p:cNvPicPr>
            <p:nvPr/>
          </p:nvPicPr>
          <p:blipFill>
            <a:blip r:embed="rId14"/>
            <a:stretch>
              <a:fillRect/>
            </a:stretch>
          </p:blipFill>
          <p:spPr>
            <a:xfrm>
              <a:off x="745432" y="3868241"/>
              <a:ext cx="1776156" cy="830489"/>
            </a:xfrm>
            <a:prstGeom prst="rect">
              <a:avLst/>
            </a:prstGeom>
          </p:spPr>
        </p:pic>
        <p:pic>
          <p:nvPicPr>
            <p:cNvPr id="28" name="Picture 27"/>
            <p:cNvPicPr>
              <a:picLocks noChangeAspect="1"/>
            </p:cNvPicPr>
            <p:nvPr/>
          </p:nvPicPr>
          <p:blipFill>
            <a:blip r:embed="rId15"/>
            <a:stretch>
              <a:fillRect/>
            </a:stretch>
          </p:blipFill>
          <p:spPr>
            <a:xfrm>
              <a:off x="9374122" y="3778772"/>
              <a:ext cx="1652356" cy="442032"/>
            </a:xfrm>
            <a:prstGeom prst="rect">
              <a:avLst/>
            </a:prstGeom>
          </p:spPr>
        </p:pic>
        <p:pic>
          <p:nvPicPr>
            <p:cNvPr id="29" name="Picture 28"/>
            <p:cNvPicPr>
              <a:picLocks noChangeAspect="1"/>
            </p:cNvPicPr>
            <p:nvPr/>
          </p:nvPicPr>
          <p:blipFill>
            <a:blip r:embed="rId16"/>
            <a:stretch>
              <a:fillRect/>
            </a:stretch>
          </p:blipFill>
          <p:spPr>
            <a:xfrm>
              <a:off x="9353073" y="2853992"/>
              <a:ext cx="1694454" cy="431507"/>
            </a:xfrm>
            <a:prstGeom prst="rect">
              <a:avLst/>
            </a:prstGeom>
          </p:spPr>
        </p:pic>
        <p:pic>
          <p:nvPicPr>
            <p:cNvPr id="30" name="Picture 29"/>
            <p:cNvPicPr>
              <a:picLocks noChangeAspect="1"/>
            </p:cNvPicPr>
            <p:nvPr/>
          </p:nvPicPr>
          <p:blipFill>
            <a:blip r:embed="rId17"/>
            <a:stretch>
              <a:fillRect/>
            </a:stretch>
          </p:blipFill>
          <p:spPr>
            <a:xfrm>
              <a:off x="527257" y="5651330"/>
              <a:ext cx="1636569" cy="526228"/>
            </a:xfrm>
            <a:prstGeom prst="rect">
              <a:avLst/>
            </a:prstGeom>
          </p:spPr>
        </p:pic>
        <p:pic>
          <p:nvPicPr>
            <p:cNvPr id="31" name="Picture 30"/>
            <p:cNvPicPr>
              <a:picLocks noChangeAspect="1"/>
            </p:cNvPicPr>
            <p:nvPr/>
          </p:nvPicPr>
          <p:blipFill>
            <a:blip r:embed="rId18"/>
            <a:stretch>
              <a:fillRect/>
            </a:stretch>
          </p:blipFill>
          <p:spPr>
            <a:xfrm>
              <a:off x="9352040" y="1745863"/>
              <a:ext cx="1673405" cy="657785"/>
            </a:xfrm>
            <a:prstGeom prst="rect">
              <a:avLst/>
            </a:prstGeom>
          </p:spPr>
        </p:pic>
        <p:grpSp>
          <p:nvGrpSpPr>
            <p:cNvPr id="6" name="Group 5">
              <a:extLst>
                <a:ext uri="{FF2B5EF4-FFF2-40B4-BE49-F238E27FC236}">
                  <a16:creationId xmlns:a16="http://schemas.microsoft.com/office/drawing/2014/main" id="{7FCDA390-987F-411F-881B-D2182672B399}"/>
                </a:ext>
              </a:extLst>
            </p:cNvPr>
            <p:cNvGrpSpPr/>
            <p:nvPr/>
          </p:nvGrpSpPr>
          <p:grpSpPr>
            <a:xfrm>
              <a:off x="2960250" y="5411810"/>
              <a:ext cx="2269716" cy="873482"/>
              <a:chOff x="6104264" y="5764736"/>
              <a:chExt cx="2269716" cy="873482"/>
            </a:xfrm>
          </p:grpSpPr>
          <p:pic>
            <p:nvPicPr>
              <p:cNvPr id="26" name="Picture 25"/>
              <p:cNvPicPr>
                <a:picLocks noChangeAspect="1"/>
              </p:cNvPicPr>
              <p:nvPr/>
            </p:nvPicPr>
            <p:blipFill>
              <a:blip r:embed="rId19"/>
              <a:stretch>
                <a:fillRect/>
              </a:stretch>
            </p:blipFill>
            <p:spPr>
              <a:xfrm>
                <a:off x="6104264" y="6063916"/>
                <a:ext cx="611756" cy="574302"/>
              </a:xfrm>
              <a:prstGeom prst="rect">
                <a:avLst/>
              </a:prstGeom>
            </p:spPr>
          </p:pic>
          <p:sp>
            <p:nvSpPr>
              <p:cNvPr id="37" name="Title 1"/>
              <p:cNvSpPr txBox="1">
                <a:spLocks/>
              </p:cNvSpPr>
              <p:nvPr/>
            </p:nvSpPr>
            <p:spPr>
              <a:xfrm>
                <a:off x="6340038" y="5764736"/>
                <a:ext cx="2033942" cy="799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APTvision</a:t>
                </a:r>
                <a:endParaRPr lang="en-US" sz="28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2" name="Picture 1">
              <a:extLst>
                <a:ext uri="{FF2B5EF4-FFF2-40B4-BE49-F238E27FC236}">
                  <a16:creationId xmlns:a16="http://schemas.microsoft.com/office/drawing/2014/main" id="{9CEE019C-B86B-4EC3-B566-7DFF2951F312}"/>
                </a:ext>
              </a:extLst>
            </p:cNvPr>
            <p:cNvPicPr>
              <a:picLocks noChangeAspect="1"/>
            </p:cNvPicPr>
            <p:nvPr/>
          </p:nvPicPr>
          <p:blipFill>
            <a:blip r:embed="rId20"/>
            <a:stretch>
              <a:fillRect/>
            </a:stretch>
          </p:blipFill>
          <p:spPr>
            <a:xfrm>
              <a:off x="3033115" y="5080986"/>
              <a:ext cx="1848779" cy="261004"/>
            </a:xfrm>
            <a:prstGeom prst="rect">
              <a:avLst/>
            </a:prstGeom>
          </p:spPr>
        </p:pic>
        <p:pic>
          <p:nvPicPr>
            <p:cNvPr id="23" name="Picture 22">
              <a:extLst>
                <a:ext uri="{FF2B5EF4-FFF2-40B4-BE49-F238E27FC236}">
                  <a16:creationId xmlns:a16="http://schemas.microsoft.com/office/drawing/2014/main" id="{7EB3112C-0C31-43E1-A4B0-4997E910FC84}"/>
                </a:ext>
              </a:extLst>
            </p:cNvPr>
            <p:cNvPicPr>
              <a:picLocks noChangeAspect="1"/>
            </p:cNvPicPr>
            <p:nvPr/>
          </p:nvPicPr>
          <p:blipFill>
            <a:blip r:embed="rId21"/>
            <a:stretch>
              <a:fillRect/>
            </a:stretch>
          </p:blipFill>
          <p:spPr>
            <a:xfrm>
              <a:off x="460375" y="2603628"/>
              <a:ext cx="2034172" cy="867861"/>
            </a:xfrm>
            <a:prstGeom prst="rect">
              <a:avLst/>
            </a:prstGeom>
          </p:spPr>
        </p:pic>
        <p:pic>
          <p:nvPicPr>
            <p:cNvPr id="25" name="Picture 24">
              <a:extLst>
                <a:ext uri="{FF2B5EF4-FFF2-40B4-BE49-F238E27FC236}">
                  <a16:creationId xmlns:a16="http://schemas.microsoft.com/office/drawing/2014/main" id="{2EB3CFE2-1DDD-429E-A89F-5929C1FBF00C}"/>
                </a:ext>
              </a:extLst>
            </p:cNvPr>
            <p:cNvPicPr>
              <a:picLocks noChangeAspect="1"/>
            </p:cNvPicPr>
            <p:nvPr/>
          </p:nvPicPr>
          <p:blipFill>
            <a:blip r:embed="rId22"/>
            <a:stretch>
              <a:fillRect/>
            </a:stretch>
          </p:blipFill>
          <p:spPr>
            <a:xfrm>
              <a:off x="6406860" y="5772013"/>
              <a:ext cx="1903329" cy="384472"/>
            </a:xfrm>
            <a:prstGeom prst="rect">
              <a:avLst/>
            </a:prstGeom>
          </p:spPr>
        </p:pic>
        <p:pic>
          <p:nvPicPr>
            <p:cNvPr id="4" name="Picture 3">
              <a:extLst>
                <a:ext uri="{FF2B5EF4-FFF2-40B4-BE49-F238E27FC236}">
                  <a16:creationId xmlns:a16="http://schemas.microsoft.com/office/drawing/2014/main" id="{F7230CCF-6FAD-4DB6-BF39-D3D2D32CA2B6}"/>
                </a:ext>
              </a:extLst>
            </p:cNvPr>
            <p:cNvPicPr>
              <a:picLocks noChangeAspect="1"/>
            </p:cNvPicPr>
            <p:nvPr/>
          </p:nvPicPr>
          <p:blipFill>
            <a:blip r:embed="rId23"/>
            <a:stretch>
              <a:fillRect/>
            </a:stretch>
          </p:blipFill>
          <p:spPr>
            <a:xfrm>
              <a:off x="8950442" y="5489480"/>
              <a:ext cx="2366307" cy="795812"/>
            </a:xfrm>
            <a:prstGeom prst="rect">
              <a:avLst/>
            </a:prstGeom>
          </p:spPr>
        </p:pic>
      </p:grpSp>
      <p:sp>
        <p:nvSpPr>
          <p:cNvPr id="32" name="Footer Placeholder 2">
            <a:extLst>
              <a:ext uri="{FF2B5EF4-FFF2-40B4-BE49-F238E27FC236}">
                <a16:creationId xmlns:a16="http://schemas.microsoft.com/office/drawing/2014/main" id="{1231E146-D36A-4D1F-A0DA-FCFF8ED6E880}"/>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33" name="Slide Number Placeholder 5">
            <a:extLst>
              <a:ext uri="{FF2B5EF4-FFF2-40B4-BE49-F238E27FC236}">
                <a16:creationId xmlns:a16="http://schemas.microsoft.com/office/drawing/2014/main" id="{05FDB985-DFD0-42F8-910C-DC58FF907F69}"/>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24</a:t>
            </a:fld>
            <a:endParaRPr lang="en-GB" dirty="0"/>
          </a:p>
        </p:txBody>
      </p:sp>
    </p:spTree>
    <p:extLst>
      <p:ext uri="{BB962C8B-B14F-4D97-AF65-F5344CB8AC3E}">
        <p14:creationId xmlns:p14="http://schemas.microsoft.com/office/powerpoint/2010/main" val="15993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901319" y="434080"/>
            <a:ext cx="4051879" cy="584775"/>
          </a:xfrm>
          <a:prstGeom prst="rect">
            <a:avLst/>
          </a:prstGeom>
          <a:noFill/>
        </p:spPr>
        <p:txBody>
          <a:bodyPr wrap="none" rtlCol="0">
            <a:spAutoFit/>
          </a:bodyPr>
          <a:lstStyle/>
          <a:p>
            <a:pPr algn="ctr"/>
            <a:r>
              <a:rPr lang="en-GB" sz="3200" dirty="0"/>
              <a:t>DECONSTRUCTED PACS</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2" name="Picture 1">
            <a:extLst>
              <a:ext uri="{FF2B5EF4-FFF2-40B4-BE49-F238E27FC236}">
                <a16:creationId xmlns:a16="http://schemas.microsoft.com/office/drawing/2014/main" id="{0E10FAA3-69D5-4772-A9D4-F2CEEC617489}"/>
              </a:ext>
            </a:extLst>
          </p:cNvPr>
          <p:cNvPicPr>
            <a:picLocks noChangeAspect="1"/>
          </p:cNvPicPr>
          <p:nvPr/>
        </p:nvPicPr>
        <p:blipFill>
          <a:blip r:embed="rId3"/>
          <a:stretch>
            <a:fillRect/>
          </a:stretch>
        </p:blipFill>
        <p:spPr>
          <a:xfrm>
            <a:off x="297501" y="1705048"/>
            <a:ext cx="11689052" cy="1076942"/>
          </a:xfrm>
          <a:prstGeom prst="rect">
            <a:avLst/>
          </a:prstGeom>
        </p:spPr>
      </p:pic>
      <p:pic>
        <p:nvPicPr>
          <p:cNvPr id="3" name="Picture 2">
            <a:extLst>
              <a:ext uri="{FF2B5EF4-FFF2-40B4-BE49-F238E27FC236}">
                <a16:creationId xmlns:a16="http://schemas.microsoft.com/office/drawing/2014/main" id="{3D00CA75-B7EC-4F41-8BD1-AFD9E263CA35}"/>
              </a:ext>
            </a:extLst>
          </p:cNvPr>
          <p:cNvPicPr>
            <a:picLocks noChangeAspect="1"/>
          </p:cNvPicPr>
          <p:nvPr/>
        </p:nvPicPr>
        <p:blipFill>
          <a:blip r:embed="rId4"/>
          <a:stretch>
            <a:fillRect/>
          </a:stretch>
        </p:blipFill>
        <p:spPr>
          <a:xfrm>
            <a:off x="730016" y="2886954"/>
            <a:ext cx="10563526" cy="2635202"/>
          </a:xfrm>
          <a:prstGeom prst="rect">
            <a:avLst/>
          </a:prstGeom>
        </p:spPr>
      </p:pic>
      <p:sp>
        <p:nvSpPr>
          <p:cNvPr id="7" name="Footer Placeholder 2">
            <a:extLst>
              <a:ext uri="{FF2B5EF4-FFF2-40B4-BE49-F238E27FC236}">
                <a16:creationId xmlns:a16="http://schemas.microsoft.com/office/drawing/2014/main" id="{8D410EB5-AB92-40F0-903D-7C693ABCD35B}"/>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8" name="Slide Number Placeholder 5">
            <a:extLst>
              <a:ext uri="{FF2B5EF4-FFF2-40B4-BE49-F238E27FC236}">
                <a16:creationId xmlns:a16="http://schemas.microsoft.com/office/drawing/2014/main" id="{F4469A05-EB24-43D7-BC1B-6EBFEF0568B8}"/>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25</a:t>
            </a:fld>
            <a:endParaRPr lang="en-GB" dirty="0"/>
          </a:p>
        </p:txBody>
      </p:sp>
    </p:spTree>
    <p:extLst>
      <p:ext uri="{BB962C8B-B14F-4D97-AF65-F5344CB8AC3E}">
        <p14:creationId xmlns:p14="http://schemas.microsoft.com/office/powerpoint/2010/main" val="18921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484448" y="434080"/>
            <a:ext cx="4885633" cy="584775"/>
          </a:xfrm>
          <a:prstGeom prst="rect">
            <a:avLst/>
          </a:prstGeom>
          <a:noFill/>
        </p:spPr>
        <p:txBody>
          <a:bodyPr wrap="none" rtlCol="0">
            <a:spAutoFit/>
          </a:bodyPr>
          <a:lstStyle/>
          <a:p>
            <a:pPr algn="ctr"/>
            <a:r>
              <a:rPr lang="en-GB" sz="3200" dirty="0"/>
              <a:t>CLOUD DISASTER RECOVERY</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pic>
        <p:nvPicPr>
          <p:cNvPr id="4" name="Picture 3">
            <a:extLst>
              <a:ext uri="{FF2B5EF4-FFF2-40B4-BE49-F238E27FC236}">
                <a16:creationId xmlns:a16="http://schemas.microsoft.com/office/drawing/2014/main" id="{CDFC5D8B-3F09-4B27-A69E-598134916EDE}"/>
              </a:ext>
            </a:extLst>
          </p:cNvPr>
          <p:cNvPicPr>
            <a:picLocks noChangeAspect="1"/>
          </p:cNvPicPr>
          <p:nvPr/>
        </p:nvPicPr>
        <p:blipFill>
          <a:blip r:embed="rId3"/>
          <a:stretch>
            <a:fillRect/>
          </a:stretch>
        </p:blipFill>
        <p:spPr>
          <a:xfrm>
            <a:off x="2633829" y="3150230"/>
            <a:ext cx="8688780" cy="3320552"/>
          </a:xfrm>
          <a:prstGeom prst="rect">
            <a:avLst/>
          </a:prstGeom>
        </p:spPr>
      </p:pic>
      <p:pic>
        <p:nvPicPr>
          <p:cNvPr id="5" name="Picture 4">
            <a:extLst>
              <a:ext uri="{FF2B5EF4-FFF2-40B4-BE49-F238E27FC236}">
                <a16:creationId xmlns:a16="http://schemas.microsoft.com/office/drawing/2014/main" id="{F20DE91A-AE25-419C-9315-DCE810EA16F3}"/>
              </a:ext>
            </a:extLst>
          </p:cNvPr>
          <p:cNvPicPr>
            <a:picLocks noChangeAspect="1"/>
          </p:cNvPicPr>
          <p:nvPr/>
        </p:nvPicPr>
        <p:blipFill>
          <a:blip r:embed="rId4"/>
          <a:stretch>
            <a:fillRect/>
          </a:stretch>
        </p:blipFill>
        <p:spPr>
          <a:xfrm>
            <a:off x="909384" y="1295025"/>
            <a:ext cx="10016631" cy="2199621"/>
          </a:xfrm>
          <a:prstGeom prst="rect">
            <a:avLst/>
          </a:prstGeom>
        </p:spPr>
      </p:pic>
      <p:sp>
        <p:nvSpPr>
          <p:cNvPr id="7" name="Footer Placeholder 2">
            <a:extLst>
              <a:ext uri="{FF2B5EF4-FFF2-40B4-BE49-F238E27FC236}">
                <a16:creationId xmlns:a16="http://schemas.microsoft.com/office/drawing/2014/main" id="{19C96CC9-947E-4FEE-B926-F83D7F6AE66A}"/>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8" name="Slide Number Placeholder 5">
            <a:extLst>
              <a:ext uri="{FF2B5EF4-FFF2-40B4-BE49-F238E27FC236}">
                <a16:creationId xmlns:a16="http://schemas.microsoft.com/office/drawing/2014/main" id="{34008284-4833-4750-9E2B-FC015AA4571D}"/>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26</a:t>
            </a:fld>
            <a:endParaRPr lang="en-GB" dirty="0"/>
          </a:p>
        </p:txBody>
      </p:sp>
    </p:spTree>
    <p:extLst>
      <p:ext uri="{BB962C8B-B14F-4D97-AF65-F5344CB8AC3E}">
        <p14:creationId xmlns:p14="http://schemas.microsoft.com/office/powerpoint/2010/main" val="357781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764658" y="434080"/>
            <a:ext cx="4325223" cy="584775"/>
          </a:xfrm>
          <a:prstGeom prst="rect">
            <a:avLst/>
          </a:prstGeom>
          <a:noFill/>
        </p:spPr>
        <p:txBody>
          <a:bodyPr wrap="none" rtlCol="0">
            <a:spAutoFit/>
          </a:bodyPr>
          <a:lstStyle/>
          <a:p>
            <a:pPr algn="ctr"/>
            <a:r>
              <a:rPr lang="en-GB" sz="3200" dirty="0"/>
              <a:t>AI and Machine Learning</a:t>
            </a:r>
          </a:p>
        </p:txBody>
      </p:sp>
      <p:cxnSp>
        <p:nvCxnSpPr>
          <p:cNvPr id="38" name="Straight Connector 37"/>
          <p:cNvCxnSpPr/>
          <p:nvPr/>
        </p:nvCxnSpPr>
        <p:spPr>
          <a:xfrm>
            <a:off x="569495" y="1211181"/>
            <a:ext cx="10884568" cy="0"/>
          </a:xfrm>
          <a:prstGeom prst="line">
            <a:avLst/>
          </a:prstGeom>
          <a:ln w="28575">
            <a:solidFill>
              <a:srgbClr val="FFA3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14451" b="13192"/>
          <a:stretch/>
        </p:blipFill>
        <p:spPr>
          <a:xfrm>
            <a:off x="297501" y="212720"/>
            <a:ext cx="3544583" cy="914618"/>
          </a:xfrm>
          <a:prstGeom prst="rect">
            <a:avLst/>
          </a:prstGeom>
        </p:spPr>
      </p:pic>
      <p:sp>
        <p:nvSpPr>
          <p:cNvPr id="2" name="Rectangle 1">
            <a:extLst>
              <a:ext uri="{FF2B5EF4-FFF2-40B4-BE49-F238E27FC236}">
                <a16:creationId xmlns:a16="http://schemas.microsoft.com/office/drawing/2014/main" id="{98D493D7-A32F-4BA7-877F-E0251FF66D15}"/>
              </a:ext>
            </a:extLst>
          </p:cNvPr>
          <p:cNvSpPr/>
          <p:nvPr/>
        </p:nvSpPr>
        <p:spPr>
          <a:xfrm>
            <a:off x="890239" y="1461919"/>
            <a:ext cx="9552878" cy="3400931"/>
          </a:xfrm>
          <a:prstGeom prst="rect">
            <a:avLst/>
          </a:prstGeom>
        </p:spPr>
        <p:txBody>
          <a:bodyPr wrap="square">
            <a:spAutoFit/>
          </a:bodyPr>
          <a:lstStyle/>
          <a:p>
            <a:pPr marL="342900" indent="-342900">
              <a:spcBef>
                <a:spcPts val="600"/>
              </a:spcBef>
              <a:buFont typeface="Arial" panose="020B0604020202020204" pitchFamily="34" charset="0"/>
              <a:buChar char="•"/>
            </a:pPr>
            <a:r>
              <a:rPr lang="en-US" b="1" dirty="0">
                <a:solidFill>
                  <a:srgbClr val="FFA300"/>
                </a:solidFill>
                <a:latin typeface="Century Gothic"/>
                <a:cs typeface="Century Gothic"/>
              </a:rPr>
              <a:t>Potential to save many ££ and save lives – </a:t>
            </a:r>
          </a:p>
          <a:p>
            <a:pPr marL="1714500" lvl="3" indent="-342900">
              <a:spcBef>
                <a:spcPts val="600"/>
              </a:spcBef>
              <a:buFont typeface="Arial" panose="020B0604020202020204" pitchFamily="34" charset="0"/>
              <a:buChar char="•"/>
            </a:pPr>
            <a:r>
              <a:rPr lang="en-US" dirty="0">
                <a:solidFill>
                  <a:schemeClr val="bg1">
                    <a:lumMod val="65000"/>
                  </a:schemeClr>
                </a:solidFill>
                <a:latin typeface="Century Gothic"/>
                <a:cs typeface="Century Gothic"/>
              </a:rPr>
              <a:t>Early Detection Screening – incorporated into scanners for immediate alert, or using combined datasets + plug-ins (cloud)</a:t>
            </a:r>
          </a:p>
          <a:p>
            <a:pPr marL="1714500" lvl="3" indent="-342900">
              <a:spcBef>
                <a:spcPts val="600"/>
              </a:spcBef>
              <a:buFont typeface="Arial" panose="020B0604020202020204" pitchFamily="34" charset="0"/>
              <a:buChar char="•"/>
            </a:pPr>
            <a:r>
              <a:rPr lang="en-US" dirty="0" err="1">
                <a:solidFill>
                  <a:schemeClr val="bg1">
                    <a:lumMod val="65000"/>
                  </a:schemeClr>
                </a:solidFill>
                <a:latin typeface="Century Gothic"/>
                <a:cs typeface="Century Gothic"/>
              </a:rPr>
              <a:t>Prioritisation</a:t>
            </a:r>
            <a:r>
              <a:rPr lang="en-US" dirty="0">
                <a:solidFill>
                  <a:schemeClr val="bg1">
                    <a:lumMod val="65000"/>
                  </a:schemeClr>
                </a:solidFill>
                <a:latin typeface="Century Gothic"/>
                <a:cs typeface="Century Gothic"/>
              </a:rPr>
              <a:t> of reporting in large sets of unreported studies</a:t>
            </a:r>
          </a:p>
          <a:p>
            <a:pPr marL="1714500" lvl="3" indent="-342900">
              <a:spcBef>
                <a:spcPts val="600"/>
              </a:spcBef>
              <a:buFont typeface="Arial" panose="020B0604020202020204" pitchFamily="34" charset="0"/>
              <a:buChar char="•"/>
            </a:pPr>
            <a:r>
              <a:rPr lang="en-US" dirty="0">
                <a:solidFill>
                  <a:schemeClr val="bg1">
                    <a:lumMod val="65000"/>
                  </a:schemeClr>
                </a:solidFill>
                <a:latin typeface="Century Gothic"/>
                <a:cs typeface="Century Gothic"/>
              </a:rPr>
              <a:t>Cutting of false positives – reducing unnecessary interventional procedures such as breast biopsies.</a:t>
            </a:r>
          </a:p>
          <a:p>
            <a:pPr marL="1714500" lvl="3" indent="-342900">
              <a:spcBef>
                <a:spcPts val="600"/>
              </a:spcBef>
              <a:buFont typeface="Arial" panose="020B0604020202020204" pitchFamily="34" charset="0"/>
              <a:buChar char="•"/>
            </a:pPr>
            <a:r>
              <a:rPr lang="en-US" dirty="0">
                <a:solidFill>
                  <a:schemeClr val="bg1">
                    <a:lumMod val="65000"/>
                  </a:schemeClr>
                </a:solidFill>
                <a:latin typeface="Century Gothic"/>
                <a:cs typeface="Century Gothic"/>
              </a:rPr>
              <a:t>USC Study:</a:t>
            </a:r>
          </a:p>
          <a:p>
            <a:pPr marL="1714500" lvl="3" indent="-342900">
              <a:spcBef>
                <a:spcPts val="600"/>
              </a:spcBef>
              <a:buFont typeface="Arial" panose="020B0604020202020204" pitchFamily="34" charset="0"/>
              <a:buChar char="•"/>
            </a:pPr>
            <a:endParaRPr lang="en-US" dirty="0">
              <a:solidFill>
                <a:schemeClr val="tx1">
                  <a:lumMod val="85000"/>
                  <a:lumOff val="15000"/>
                </a:schemeClr>
              </a:solidFill>
              <a:latin typeface="Century Gothic"/>
              <a:cs typeface="Century Gothic"/>
            </a:endParaRPr>
          </a:p>
          <a:p>
            <a:pPr lvl="3">
              <a:spcBef>
                <a:spcPts val="600"/>
              </a:spcBef>
            </a:pPr>
            <a:r>
              <a:rPr lang="en-US" dirty="0">
                <a:solidFill>
                  <a:schemeClr val="tx1">
                    <a:lumMod val="85000"/>
                    <a:lumOff val="15000"/>
                  </a:schemeClr>
                </a:solidFill>
                <a:latin typeface="Century Gothic"/>
                <a:cs typeface="Century Gothic"/>
              </a:rPr>
              <a:t>  </a:t>
            </a:r>
          </a:p>
          <a:p>
            <a:pPr marL="1714500" lvl="3" indent="-342900">
              <a:spcBef>
                <a:spcPts val="600"/>
              </a:spcBef>
              <a:buFont typeface="Arial" panose="020B0604020202020204" pitchFamily="34" charset="0"/>
              <a:buChar char="•"/>
            </a:pPr>
            <a:endParaRPr lang="en-US" dirty="0">
              <a:solidFill>
                <a:schemeClr val="tx1">
                  <a:lumMod val="85000"/>
                  <a:lumOff val="15000"/>
                </a:schemeClr>
              </a:solidFill>
              <a:latin typeface="Century Gothic"/>
              <a:cs typeface="Century Gothic"/>
            </a:endParaRPr>
          </a:p>
        </p:txBody>
      </p:sp>
      <p:pic>
        <p:nvPicPr>
          <p:cNvPr id="3" name="Picture 2">
            <a:extLst>
              <a:ext uri="{FF2B5EF4-FFF2-40B4-BE49-F238E27FC236}">
                <a16:creationId xmlns:a16="http://schemas.microsoft.com/office/drawing/2014/main" id="{A2FE39AA-0805-4D4A-9494-EF7DB3F8F36E}"/>
              </a:ext>
            </a:extLst>
          </p:cNvPr>
          <p:cNvPicPr>
            <a:picLocks noChangeAspect="1"/>
          </p:cNvPicPr>
          <p:nvPr/>
        </p:nvPicPr>
        <p:blipFill>
          <a:blip r:embed="rId3"/>
          <a:stretch>
            <a:fillRect/>
          </a:stretch>
        </p:blipFill>
        <p:spPr>
          <a:xfrm>
            <a:off x="4373217" y="3413379"/>
            <a:ext cx="5013530" cy="2737314"/>
          </a:xfrm>
          <a:prstGeom prst="rect">
            <a:avLst/>
          </a:prstGeom>
        </p:spPr>
      </p:pic>
      <p:sp>
        <p:nvSpPr>
          <p:cNvPr id="7" name="Footer Placeholder 2">
            <a:extLst>
              <a:ext uri="{FF2B5EF4-FFF2-40B4-BE49-F238E27FC236}">
                <a16:creationId xmlns:a16="http://schemas.microsoft.com/office/drawing/2014/main" id="{76C2D275-92C1-42E2-A588-04F0DE393A67}"/>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8" name="Slide Number Placeholder 5">
            <a:extLst>
              <a:ext uri="{FF2B5EF4-FFF2-40B4-BE49-F238E27FC236}">
                <a16:creationId xmlns:a16="http://schemas.microsoft.com/office/drawing/2014/main" id="{34F28C36-2BA0-49B2-B7D4-C4B2D3B51ED6}"/>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27</a:t>
            </a:fld>
            <a:endParaRPr lang="en-GB" dirty="0"/>
          </a:p>
        </p:txBody>
      </p:sp>
    </p:spTree>
    <p:extLst>
      <p:ext uri="{BB962C8B-B14F-4D97-AF65-F5344CB8AC3E}">
        <p14:creationId xmlns:p14="http://schemas.microsoft.com/office/powerpoint/2010/main" val="60577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338" y="2393648"/>
            <a:ext cx="10515600" cy="886265"/>
          </a:xfrm>
        </p:spPr>
        <p:txBody>
          <a:bodyPr/>
          <a:lstStyle/>
          <a:p>
            <a:pPr algn="ctr"/>
            <a:r>
              <a:rPr lang="en-US" dirty="0"/>
              <a:t>Thank you for your time</a:t>
            </a:r>
          </a:p>
        </p:txBody>
      </p:sp>
      <p:sp>
        <p:nvSpPr>
          <p:cNvPr id="6" name="Text Placeholder 5"/>
          <p:cNvSpPr>
            <a:spLocks noGrp="1"/>
          </p:cNvSpPr>
          <p:nvPr>
            <p:ph type="body" idx="1"/>
          </p:nvPr>
        </p:nvSpPr>
        <p:spPr>
          <a:xfrm>
            <a:off x="961060" y="3388479"/>
            <a:ext cx="10515600" cy="673596"/>
          </a:xfrm>
        </p:spPr>
        <p:txBody>
          <a:bodyPr>
            <a:normAutofit/>
          </a:bodyPr>
          <a:lstStyle/>
          <a:p>
            <a:pPr algn="ctr"/>
            <a:r>
              <a:rPr lang="en-US" sz="4000" b="1" dirty="0">
                <a:solidFill>
                  <a:schemeClr val="bg1"/>
                </a:solidFill>
              </a:rPr>
              <a:t>Any Questions?</a:t>
            </a:r>
          </a:p>
        </p:txBody>
      </p:sp>
      <p:sp>
        <p:nvSpPr>
          <p:cNvPr id="4" name="Slide Number Placeholder 3"/>
          <p:cNvSpPr>
            <a:spLocks noGrp="1"/>
          </p:cNvSpPr>
          <p:nvPr>
            <p:ph type="sldNum" sz="quarter" idx="12"/>
          </p:nvPr>
        </p:nvSpPr>
        <p:spPr/>
        <p:txBody>
          <a:bodyPr/>
          <a:lstStyle/>
          <a:p>
            <a:fld id="{E8AEC697-2F24-4C1D-BA16-B8A5F4774E29}" type="slidenum">
              <a:rPr lang="en-GB" smtClean="0"/>
              <a:pPr/>
              <a:t>28</a:t>
            </a:fld>
            <a:endParaRPr lang="en-GB" dirty="0"/>
          </a:p>
        </p:txBody>
      </p:sp>
      <p:sp>
        <p:nvSpPr>
          <p:cNvPr id="3" name="Footer Placeholder 2"/>
          <p:cNvSpPr>
            <a:spLocks noGrp="1"/>
          </p:cNvSpPr>
          <p:nvPr>
            <p:ph type="ftr" sz="quarter" idx="11"/>
          </p:nvPr>
        </p:nvSpPr>
        <p:spPr/>
        <p:txBody>
          <a:bodyPr/>
          <a:lstStyle/>
          <a:p>
            <a:r>
              <a:rPr lang="en-GB"/>
              <a:t>Commercial in Confidence</a:t>
            </a:r>
            <a:endParaRPr lang="en-GB" dirty="0"/>
          </a:p>
        </p:txBody>
      </p:sp>
      <p:sp>
        <p:nvSpPr>
          <p:cNvPr id="7" name="TextBox 6"/>
          <p:cNvSpPr txBox="1"/>
          <p:nvPr/>
        </p:nvSpPr>
        <p:spPr>
          <a:xfrm>
            <a:off x="4373217" y="32799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4131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238931"/>
            <a:ext cx="10856774" cy="1992613"/>
          </a:xfrm>
        </p:spPr>
        <p:txBody>
          <a:bodyPr>
            <a:normAutofit/>
          </a:bodyPr>
          <a:lstStyle/>
          <a:p>
            <a:r>
              <a:rPr lang="en-GB" sz="8000" baseline="30000" dirty="0"/>
              <a:t>Delivering innovation in</a:t>
            </a:r>
            <a:br>
              <a:rPr lang="en-GB" sz="8000" baseline="30000" dirty="0"/>
            </a:br>
            <a:r>
              <a:rPr lang="en-GB" sz="8000" baseline="30000" dirty="0"/>
              <a:t>healthcare through the cloud.</a:t>
            </a:r>
          </a:p>
        </p:txBody>
      </p:sp>
      <p:sp>
        <p:nvSpPr>
          <p:cNvPr id="3" name="Text Placeholder 2"/>
          <p:cNvSpPr>
            <a:spLocks noGrp="1"/>
          </p:cNvSpPr>
          <p:nvPr>
            <p:ph type="body" idx="1"/>
          </p:nvPr>
        </p:nvSpPr>
        <p:spPr/>
        <p:txBody>
          <a:bodyPr>
            <a:normAutofit fontScale="85000" lnSpcReduction="10000"/>
          </a:bodyPr>
          <a:lstStyle/>
          <a:p>
            <a:r>
              <a:rPr lang="en-US" sz="4000" b="1" dirty="0">
                <a:solidFill>
                  <a:schemeClr val="bg1"/>
                </a:solidFill>
              </a:rPr>
              <a:t>Healthcare, Pharmaceuticals &amp; Life Science Partners</a:t>
            </a:r>
          </a:p>
        </p:txBody>
      </p:sp>
      <p:sp>
        <p:nvSpPr>
          <p:cNvPr id="4" name="Slide Number Placeholder 3"/>
          <p:cNvSpPr>
            <a:spLocks noGrp="1"/>
          </p:cNvSpPr>
          <p:nvPr>
            <p:ph type="sldNum" sz="quarter" idx="12"/>
          </p:nvPr>
        </p:nvSpPr>
        <p:spPr/>
        <p:txBody>
          <a:bodyPr/>
          <a:lstStyle/>
          <a:p>
            <a:fld id="{E8AEC697-2F24-4C1D-BA16-B8A5F4774E29}" type="slidenum">
              <a:rPr lang="en-GB" smtClean="0"/>
              <a:pPr/>
              <a:t>29</a:t>
            </a:fld>
            <a:endParaRPr lang="en-GB" dirty="0"/>
          </a:p>
        </p:txBody>
      </p:sp>
      <p:sp>
        <p:nvSpPr>
          <p:cNvPr id="5" name="Footer Placeholder 4"/>
          <p:cNvSpPr>
            <a:spLocks noGrp="1"/>
          </p:cNvSpPr>
          <p:nvPr>
            <p:ph type="ftr" sz="quarter" idx="11"/>
          </p:nvPr>
        </p:nvSpPr>
        <p:spPr/>
        <p:txBody>
          <a:bodyPr/>
          <a:lstStyle/>
          <a:p>
            <a:r>
              <a:rPr lang="en-GB"/>
              <a:t>Commercial in Confidence</a:t>
            </a:r>
            <a:endParaRPr lang="en-GB" dirty="0"/>
          </a:p>
        </p:txBody>
      </p:sp>
    </p:spTree>
    <p:extLst>
      <p:ext uri="{BB962C8B-B14F-4D97-AF65-F5344CB8AC3E}">
        <p14:creationId xmlns:p14="http://schemas.microsoft.com/office/powerpoint/2010/main" val="11943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6759" y="1011677"/>
            <a:ext cx="10983686" cy="5139016"/>
          </a:xfrm>
        </p:spPr>
        <p:txBody>
          <a:bodyPr>
            <a:normAutofit/>
          </a:bodyPr>
          <a:lstStyle/>
          <a:p>
            <a:r>
              <a:rPr lang="en-US" sz="3600" dirty="0"/>
              <a:t>There is a clear ‘push’ to the NHS for using Cloud</a:t>
            </a:r>
          </a:p>
          <a:p>
            <a:r>
              <a:rPr lang="en-US" sz="3600" dirty="0"/>
              <a:t>But there is still a reluctance, and guidance has been lacking until recently</a:t>
            </a:r>
            <a:r>
              <a:rPr lang="mr-IN" sz="3600" dirty="0"/>
              <a:t>…………</a:t>
            </a:r>
            <a:endParaRPr lang="en-GB" sz="3600" dirty="0"/>
          </a:p>
          <a:p>
            <a:pPr lvl="1"/>
            <a:r>
              <a:rPr lang="en-US" dirty="0">
                <a:hlinkClick r:id="rId2"/>
              </a:rPr>
              <a:t>https://digital.nhs.uk/Offshoring-and-the-use-of-public-cloud-services</a:t>
            </a:r>
            <a:endParaRPr lang="en-US" dirty="0"/>
          </a:p>
          <a:p>
            <a:r>
              <a:rPr lang="en-US" sz="3200" dirty="0"/>
              <a:t>More cost pressure on Technology and the NHS to reduce costs via use of tech</a:t>
            </a:r>
          </a:p>
          <a:p>
            <a:r>
              <a:rPr lang="en-US" sz="3600" dirty="0"/>
              <a:t>Scalability of solutions and interconnectivity</a:t>
            </a:r>
          </a:p>
          <a:p>
            <a:r>
              <a:rPr lang="en-US" sz="3600" dirty="0"/>
              <a:t>Facilitate inter connectivity between Legacy, ERP and cloud Apps </a:t>
            </a:r>
          </a:p>
          <a:p>
            <a:endParaRPr lang="en-US" sz="3600" dirty="0"/>
          </a:p>
        </p:txBody>
      </p:sp>
      <p:sp>
        <p:nvSpPr>
          <p:cNvPr id="3" name="Footer Placeholder 2"/>
          <p:cNvSpPr>
            <a:spLocks noGrp="1"/>
          </p:cNvSpPr>
          <p:nvPr>
            <p:ph type="ftr" sz="quarter" idx="11"/>
          </p:nvPr>
        </p:nvSpPr>
        <p:spPr/>
        <p:txBody>
          <a:bodyPr/>
          <a:lstStyle/>
          <a:p>
            <a:r>
              <a:rPr lang="en-GB" dirty="0">
                <a:solidFill>
                  <a:srgbClr val="1DB5DA"/>
                </a:solidFill>
              </a:rPr>
              <a:t>Commercial in Confidence</a:t>
            </a:r>
          </a:p>
        </p:txBody>
      </p:sp>
      <p:sp>
        <p:nvSpPr>
          <p:cNvPr id="4" name="Slide Number Placeholder 3"/>
          <p:cNvSpPr>
            <a:spLocks noGrp="1"/>
          </p:cNvSpPr>
          <p:nvPr>
            <p:ph type="sldNum" sz="quarter" idx="12"/>
          </p:nvPr>
        </p:nvSpPr>
        <p:spPr/>
        <p:txBody>
          <a:bodyPr/>
          <a:lstStyle/>
          <a:p>
            <a:fld id="{E8AEC697-2F24-4C1D-BA16-B8A5F4774E29}" type="slidenum">
              <a:rPr lang="en-GB" smtClean="0"/>
              <a:pPr/>
              <a:t>3</a:t>
            </a:fld>
            <a:endParaRPr lang="en-GB" dirty="0"/>
          </a:p>
        </p:txBody>
      </p:sp>
      <p:sp>
        <p:nvSpPr>
          <p:cNvPr id="2" name="Title 1"/>
          <p:cNvSpPr>
            <a:spLocks noGrp="1"/>
          </p:cNvSpPr>
          <p:nvPr>
            <p:ph type="title"/>
          </p:nvPr>
        </p:nvSpPr>
        <p:spPr>
          <a:xfrm>
            <a:off x="746759" y="249802"/>
            <a:ext cx="10983686" cy="793499"/>
          </a:xfrm>
        </p:spPr>
        <p:txBody>
          <a:bodyPr>
            <a:normAutofit/>
          </a:bodyPr>
          <a:lstStyle/>
          <a:p>
            <a:r>
              <a:rPr lang="en-US" dirty="0"/>
              <a:t>Reasons to move to Cloud</a:t>
            </a:r>
          </a:p>
        </p:txBody>
      </p:sp>
      <p:sp>
        <p:nvSpPr>
          <p:cNvPr id="6" name="Slide Number Placeholder 5">
            <a:extLst>
              <a:ext uri="{FF2B5EF4-FFF2-40B4-BE49-F238E27FC236}">
                <a16:creationId xmlns:a16="http://schemas.microsoft.com/office/drawing/2014/main" id="{FB8F3B11-CDE2-49E7-BA4F-8C9788EB47D9}"/>
              </a:ext>
            </a:extLst>
          </p:cNvPr>
          <p:cNvSpPr txBox="1">
            <a:spLocks/>
          </p:cNvSpPr>
          <p:nvPr/>
        </p:nvSpPr>
        <p:spPr>
          <a:xfrm>
            <a:off x="10451872" y="61555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3</a:t>
            </a:fld>
            <a:endParaRPr lang="en-GB" dirty="0"/>
          </a:p>
        </p:txBody>
      </p:sp>
    </p:spTree>
    <p:extLst>
      <p:ext uri="{BB962C8B-B14F-4D97-AF65-F5344CB8AC3E}">
        <p14:creationId xmlns:p14="http://schemas.microsoft.com/office/powerpoint/2010/main" val="15429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AAAE2-643F-45AA-9F9D-AB5C2B4CAB43}"/>
              </a:ext>
            </a:extLst>
          </p:cNvPr>
          <p:cNvSpPr>
            <a:spLocks noGrp="1"/>
          </p:cNvSpPr>
          <p:nvPr>
            <p:ph type="ctrTitle"/>
          </p:nvPr>
        </p:nvSpPr>
        <p:spPr>
          <a:xfrm>
            <a:off x="654958" y="1471557"/>
            <a:ext cx="7111999" cy="701254"/>
          </a:xfrm>
        </p:spPr>
        <p:txBody>
          <a:bodyPr>
            <a:normAutofit fontScale="90000"/>
          </a:bodyPr>
          <a:lstStyle/>
          <a:p>
            <a:r>
              <a:rPr lang="en-GB" dirty="0"/>
              <a:t>We’ve made a genuine difference…</a:t>
            </a:r>
          </a:p>
        </p:txBody>
      </p:sp>
      <p:sp>
        <p:nvSpPr>
          <p:cNvPr id="6" name="Slide Number Placeholder 5">
            <a:extLst>
              <a:ext uri="{FF2B5EF4-FFF2-40B4-BE49-F238E27FC236}">
                <a16:creationId xmlns:a16="http://schemas.microsoft.com/office/drawing/2014/main" id="{5CA46EFD-7316-45DD-8DC6-962AF659ACB1}"/>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4</a:t>
            </a:fld>
            <a:endParaRPr lang="en-GB" dirty="0"/>
          </a:p>
        </p:txBody>
      </p:sp>
      <p:sp>
        <p:nvSpPr>
          <p:cNvPr id="12" name="Content Placeholder 4">
            <a:extLst>
              <a:ext uri="{FF2B5EF4-FFF2-40B4-BE49-F238E27FC236}">
                <a16:creationId xmlns:a16="http://schemas.microsoft.com/office/drawing/2014/main" id="{8C365636-F909-46F6-A185-E716FD42C498}"/>
              </a:ext>
            </a:extLst>
          </p:cNvPr>
          <p:cNvSpPr txBox="1">
            <a:spLocks/>
          </p:cNvSpPr>
          <p:nvPr/>
        </p:nvSpPr>
        <p:spPr>
          <a:xfrm>
            <a:off x="510069" y="2172812"/>
            <a:ext cx="5643082" cy="3191296"/>
          </a:xfrm>
          <a:prstGeom prst="rect">
            <a:avLst/>
          </a:prstGeom>
        </p:spPr>
        <p:txBody>
          <a:bodyPr anchor="ctr">
            <a:normAutofit/>
          </a:bodyPr>
          <a:lst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533400" indent="-266700" algn="l" defTabSz="914332"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990600" indent="-266700"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4287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859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800"/>
              </a:spcAft>
            </a:pPr>
            <a:r>
              <a:rPr lang="en-GB" sz="2400" dirty="0"/>
              <a:t>Served more than 220 public sector projects</a:t>
            </a:r>
          </a:p>
          <a:p>
            <a:pPr>
              <a:lnSpc>
                <a:spcPct val="100000"/>
              </a:lnSpc>
              <a:spcAft>
                <a:spcPts val="1800"/>
              </a:spcAft>
            </a:pPr>
            <a:r>
              <a:rPr lang="en-GB" sz="2400" dirty="0"/>
              <a:t>Created high calibre local jobs in high growth areas</a:t>
            </a:r>
          </a:p>
          <a:p>
            <a:pPr>
              <a:lnSpc>
                <a:spcPct val="100000"/>
              </a:lnSpc>
              <a:spcAft>
                <a:spcPts val="1800"/>
              </a:spcAft>
            </a:pPr>
            <a:r>
              <a:rPr lang="en-GB" sz="2400" dirty="0">
                <a:solidFill>
                  <a:schemeClr val="bg1"/>
                </a:solidFill>
              </a:rPr>
              <a:t>Delivered award winning UK innovation</a:t>
            </a:r>
          </a:p>
        </p:txBody>
      </p:sp>
      <p:sp>
        <p:nvSpPr>
          <p:cNvPr id="2" name="Rectangle 1">
            <a:extLst>
              <a:ext uri="{FF2B5EF4-FFF2-40B4-BE49-F238E27FC236}">
                <a16:creationId xmlns:a16="http://schemas.microsoft.com/office/drawing/2014/main" id="{8B58027D-199F-43F0-B192-F78070ABAE55}"/>
              </a:ext>
            </a:extLst>
          </p:cNvPr>
          <p:cNvSpPr/>
          <p:nvPr/>
        </p:nvSpPr>
        <p:spPr>
          <a:xfrm>
            <a:off x="6060433" y="441509"/>
            <a:ext cx="6131567" cy="582676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6A3E5EE-A18B-4BFD-B3AB-CFF13B99836E}"/>
              </a:ext>
            </a:extLst>
          </p:cNvPr>
          <p:cNvSpPr/>
          <p:nvPr/>
        </p:nvSpPr>
        <p:spPr>
          <a:xfrm rot="1095795">
            <a:off x="6463143" y="4018280"/>
            <a:ext cx="1953303" cy="2233224"/>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4E473F-B230-43F2-B97D-DC8A207187E3}"/>
              </a:ext>
            </a:extLst>
          </p:cNvPr>
          <p:cNvSpPr/>
          <p:nvPr/>
        </p:nvSpPr>
        <p:spPr>
          <a:xfrm rot="2173638">
            <a:off x="7076103" y="3183380"/>
            <a:ext cx="727381" cy="75397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uws.ac.uk/uploadedimages/Page_Assets/Research/Images/inspired_Scottish_Government_logo.jpg.png">
            <a:extLst>
              <a:ext uri="{FF2B5EF4-FFF2-40B4-BE49-F238E27FC236}">
                <a16:creationId xmlns:a16="http://schemas.microsoft.com/office/drawing/2014/main" id="{64BDDD58-FB27-4C2D-B355-6073D9E134A8}"/>
              </a:ext>
            </a:extLst>
          </p:cNvPr>
          <p:cNvPicPr>
            <a:picLocks noChangeAspect="1" noChangeArrowheads="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10566809" y="3306918"/>
            <a:ext cx="467339" cy="388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9" descr="http://webarchive.nationalarchives.gov.uk/20110201125714/http:/www.justice.gov.uk/images/print-MOJ.jpg">
            <a:extLst>
              <a:ext uri="{FF2B5EF4-FFF2-40B4-BE49-F238E27FC236}">
                <a16:creationId xmlns:a16="http://schemas.microsoft.com/office/drawing/2014/main" id="{AB70D3A2-1CBF-4F59-B5BB-E01CE92BFCCE}"/>
              </a:ext>
            </a:extLst>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400016" y="2848876"/>
            <a:ext cx="623122" cy="1791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0" descr="https://www.whatdotheyknow.com/request/170090/response/421657/attach/html/2/foiextract20130820-12766-1j9fbpl-0-1_1.jpg">
            <a:extLst>
              <a:ext uri="{FF2B5EF4-FFF2-40B4-BE49-F238E27FC236}">
                <a16:creationId xmlns:a16="http://schemas.microsoft.com/office/drawing/2014/main" id="{243CF4AF-0745-4657-8660-10180FBBA232}"/>
              </a:ext>
            </a:extLst>
          </p:cNvPr>
          <p:cNvPicPr>
            <a:picLocks noChangeAspect="1" noChangeArrowheads="1"/>
          </p:cNvPicPr>
          <p:nvPr/>
        </p:nvPicPr>
        <p:blipFill rotWithShape="1">
          <a:blip r:embed="rId6"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bwMode="auto">
          <a:xfrm>
            <a:off x="7302552" y="2035811"/>
            <a:ext cx="665108" cy="527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2" descr="http://govknow.com/assets/images/logos/DWP_3262_AW.png">
            <a:extLst>
              <a:ext uri="{FF2B5EF4-FFF2-40B4-BE49-F238E27FC236}">
                <a16:creationId xmlns:a16="http://schemas.microsoft.com/office/drawing/2014/main" id="{F0F4BE75-8095-4505-B195-4136F12A7F45}"/>
              </a:ext>
            </a:extLst>
          </p:cNvPr>
          <p:cNvPicPr>
            <a:picLocks noChangeAspect="1" noChangeArrowheads="1"/>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8375063" y="2495220"/>
            <a:ext cx="499719" cy="3872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8" descr="http://upload.wikimedia.org/wikipedia/en/thumb/8/87/Home_Office.svg/300px-Home_Office.svg.png">
            <a:extLst>
              <a:ext uri="{FF2B5EF4-FFF2-40B4-BE49-F238E27FC236}">
                <a16:creationId xmlns:a16="http://schemas.microsoft.com/office/drawing/2014/main" id="{76AA9678-0396-4070-BBEE-63423D7E6F9D}"/>
              </a:ext>
            </a:extLst>
          </p:cNvPr>
          <p:cNvPicPr>
            <a:picLocks noChangeAspect="1" noChangeArrowheads="1"/>
          </p:cNvPicPr>
          <p:nvPr/>
        </p:nvPicPr>
        <p:blipFill>
          <a:blip r:embed="rId8" cstate="print">
            <a:grayscl/>
            <a:extLst>
              <a:ext uri="{28A0092B-C50C-407E-A947-70E740481C1C}">
                <a14:useLocalDpi xmlns:a14="http://schemas.microsoft.com/office/drawing/2010/main"/>
              </a:ext>
            </a:extLst>
          </a:blip>
          <a:srcRect/>
          <a:stretch>
            <a:fillRect/>
          </a:stretch>
        </p:blipFill>
        <p:spPr bwMode="auto">
          <a:xfrm>
            <a:off x="9517785" y="2135443"/>
            <a:ext cx="640716" cy="2617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4" descr="http://upload.wikimedia.org/wikipedia/en/thumb/5/55/Foreign_and_Commonwealth_Office_Logo.svg/200px-Foreign_and_Commonwealth_Office_Logo.svg.png">
            <a:extLst>
              <a:ext uri="{FF2B5EF4-FFF2-40B4-BE49-F238E27FC236}">
                <a16:creationId xmlns:a16="http://schemas.microsoft.com/office/drawing/2014/main" id="{C7E23679-08E7-4C76-82E7-F16B391F9A6A}"/>
              </a:ext>
            </a:extLst>
          </p:cNvPr>
          <p:cNvPicPr>
            <a:picLocks noChangeAspect="1" noChangeArrowheads="1"/>
          </p:cNvPicPr>
          <p:nvPr/>
        </p:nvPicPr>
        <p:blipFill rotWithShape="1">
          <a:blip r:embed="rId9" cstate="print">
            <a:clrChange>
              <a:clrFrom>
                <a:srgbClr val="000000">
                  <a:alpha val="0"/>
                </a:srgbClr>
              </a:clrFrom>
              <a:clrTo>
                <a:srgbClr val="000000">
                  <a:alpha val="0"/>
                </a:srgbClr>
              </a:clrTo>
            </a:clrChange>
            <a:grayscl/>
            <a:extLst>
              <a:ext uri="{28A0092B-C50C-407E-A947-70E740481C1C}">
                <a14:useLocalDpi xmlns:a14="http://schemas.microsoft.com/office/drawing/2010/main"/>
              </a:ext>
            </a:extLst>
          </a:blip>
          <a:srcRect/>
          <a:stretch/>
        </p:blipFill>
        <p:spPr bwMode="auto">
          <a:xfrm>
            <a:off x="8742322" y="1995634"/>
            <a:ext cx="756145" cy="5384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DAAF024C-6992-4E4A-A04E-532D732C588F}"/>
              </a:ext>
            </a:extLst>
          </p:cNvPr>
          <p:cNvPicPr>
            <a:picLocks noChangeAspect="1" noChangeArrowheads="1"/>
          </p:cNvPicPr>
          <p:nvPr/>
        </p:nvPicPr>
        <p:blipFill rotWithShape="1">
          <a:blip r:embed="rId10"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bwMode="auto">
          <a:xfrm>
            <a:off x="10090405" y="2495220"/>
            <a:ext cx="316458" cy="35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4">
            <a:extLst>
              <a:ext uri="{FF2B5EF4-FFF2-40B4-BE49-F238E27FC236}">
                <a16:creationId xmlns:a16="http://schemas.microsoft.com/office/drawing/2014/main" id="{491ACAF5-C619-4822-B251-2712D35C0A0A}"/>
              </a:ext>
            </a:extLst>
          </p:cNvPr>
          <p:cNvPicPr>
            <a:picLocks noChangeAspect="1" noChangeArrowheads="1"/>
          </p:cNvPicPr>
          <p:nvPr/>
        </p:nvPicPr>
        <p:blipFill>
          <a:blip r:embed="rId11"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803599" y="3116727"/>
            <a:ext cx="942472" cy="1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1" descr="http://asecforum.org/wp-content/uploads/2014/06/MoD_UK.jpg">
            <a:extLst>
              <a:ext uri="{FF2B5EF4-FFF2-40B4-BE49-F238E27FC236}">
                <a16:creationId xmlns:a16="http://schemas.microsoft.com/office/drawing/2014/main" id="{5534BF85-EEFB-4458-9789-172EAE7A63DC}"/>
              </a:ext>
            </a:extLst>
          </p:cNvPr>
          <p:cNvPicPr>
            <a:picLocks noChangeAspect="1" noChangeArrowheads="1"/>
          </p:cNvPicPr>
          <p:nvPr/>
        </p:nvPicPr>
        <p:blipFill>
          <a:blip r:embed="rId12"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10372908" y="2855579"/>
            <a:ext cx="522895" cy="3155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A50A380-EB13-4583-97C7-2507998389B6}"/>
              </a:ext>
            </a:extLst>
          </p:cNvPr>
          <p:cNvPicPr>
            <a:picLocks noChangeAspect="1" noChangeArrowheads="1"/>
          </p:cNvPicPr>
          <p:nvPr/>
        </p:nvPicPr>
        <p:blipFill>
          <a:blip r:embed="rId13"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585851" y="2495218"/>
            <a:ext cx="698670" cy="27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a:extLst>
              <a:ext uri="{FF2B5EF4-FFF2-40B4-BE49-F238E27FC236}">
                <a16:creationId xmlns:a16="http://schemas.microsoft.com/office/drawing/2014/main" id="{ED9F709F-0FB3-4718-9375-33ED2125B8CF}"/>
              </a:ext>
            </a:extLst>
          </p:cNvPr>
          <p:cNvPicPr>
            <a:picLocks noChangeAspect="1"/>
          </p:cNvPicPr>
          <p:nvPr/>
        </p:nvPicPr>
        <p:blipFill>
          <a:blip r:embed="rId14" cstate="print">
            <a:grayscl/>
            <a:extLst>
              <a:ext uri="{28A0092B-C50C-407E-A947-70E740481C1C}">
                <a14:useLocalDpi xmlns:a14="http://schemas.microsoft.com/office/drawing/2010/main"/>
              </a:ext>
            </a:extLst>
          </a:blip>
          <a:stretch>
            <a:fillRect/>
          </a:stretch>
        </p:blipFill>
        <p:spPr>
          <a:xfrm>
            <a:off x="7372354" y="1712687"/>
            <a:ext cx="722036" cy="253983"/>
          </a:xfrm>
          <a:prstGeom prst="rect">
            <a:avLst/>
          </a:prstGeom>
        </p:spPr>
      </p:pic>
      <p:pic>
        <p:nvPicPr>
          <p:cNvPr id="22" name="Picture 21">
            <a:extLst>
              <a:ext uri="{FF2B5EF4-FFF2-40B4-BE49-F238E27FC236}">
                <a16:creationId xmlns:a16="http://schemas.microsoft.com/office/drawing/2014/main" id="{B82527C9-86B6-4F30-9CF5-9F1309771FB3}"/>
              </a:ext>
            </a:extLst>
          </p:cNvPr>
          <p:cNvPicPr>
            <a:picLocks noChangeAspect="1"/>
          </p:cNvPicPr>
          <p:nvPr/>
        </p:nvPicPr>
        <p:blipFill rotWithShape="1">
          <a:blip r:embed="rId15" cstate="print">
            <a:clrChange>
              <a:clrFrom>
                <a:srgbClr val="EFEFEF"/>
              </a:clrFrom>
              <a:clrTo>
                <a:srgbClr val="EFEFEF">
                  <a:alpha val="0"/>
                </a:srgbClr>
              </a:clrTo>
            </a:clrChange>
            <a:grayscl/>
            <a:extLst>
              <a:ext uri="{28A0092B-C50C-407E-A947-70E740481C1C}">
                <a14:useLocalDpi xmlns:a14="http://schemas.microsoft.com/office/drawing/2010/main"/>
              </a:ext>
            </a:extLst>
          </a:blip>
          <a:srcRect/>
          <a:stretch/>
        </p:blipFill>
        <p:spPr>
          <a:xfrm>
            <a:off x="8234358" y="1655973"/>
            <a:ext cx="531861" cy="333909"/>
          </a:xfrm>
          <a:prstGeom prst="rect">
            <a:avLst/>
          </a:prstGeom>
        </p:spPr>
      </p:pic>
      <p:pic>
        <p:nvPicPr>
          <p:cNvPr id="23" name="Picture 22">
            <a:extLst>
              <a:ext uri="{FF2B5EF4-FFF2-40B4-BE49-F238E27FC236}">
                <a16:creationId xmlns:a16="http://schemas.microsoft.com/office/drawing/2014/main" id="{BCFCE5C2-EA1D-48EA-9F0D-90A0D8596FD8}"/>
              </a:ext>
            </a:extLst>
          </p:cNvPr>
          <p:cNvPicPr>
            <a:picLocks noChangeAspect="1"/>
          </p:cNvPicPr>
          <p:nvPr/>
        </p:nvPicPr>
        <p:blipFill>
          <a:blip r:embed="rId16" cstate="print">
            <a:grayscl/>
            <a:extLst>
              <a:ext uri="{28A0092B-C50C-407E-A947-70E740481C1C}">
                <a14:useLocalDpi xmlns:a14="http://schemas.microsoft.com/office/drawing/2010/main"/>
              </a:ext>
            </a:extLst>
          </a:blip>
          <a:stretch>
            <a:fillRect/>
          </a:stretch>
        </p:blipFill>
        <p:spPr>
          <a:xfrm>
            <a:off x="10618978" y="1684598"/>
            <a:ext cx="479359" cy="242532"/>
          </a:xfrm>
          <a:prstGeom prst="rect">
            <a:avLst/>
          </a:prstGeom>
        </p:spPr>
      </p:pic>
      <p:pic>
        <p:nvPicPr>
          <p:cNvPr id="24" name="Picture 23">
            <a:extLst>
              <a:ext uri="{FF2B5EF4-FFF2-40B4-BE49-F238E27FC236}">
                <a16:creationId xmlns:a16="http://schemas.microsoft.com/office/drawing/2014/main" id="{3C716B8D-C9D2-4327-B60A-34FE0C19FD5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147314" y="3359694"/>
            <a:ext cx="1228332" cy="288915"/>
          </a:xfrm>
          <a:prstGeom prst="rect">
            <a:avLst/>
          </a:prstGeom>
        </p:spPr>
      </p:pic>
      <p:pic>
        <p:nvPicPr>
          <p:cNvPr id="25" name="Picture 24">
            <a:extLst>
              <a:ext uri="{FF2B5EF4-FFF2-40B4-BE49-F238E27FC236}">
                <a16:creationId xmlns:a16="http://schemas.microsoft.com/office/drawing/2014/main" id="{B9C9887E-8C99-4266-9ACE-EF7EEC92214C}"/>
              </a:ext>
            </a:extLst>
          </p:cNvPr>
          <p:cNvPicPr>
            <a:picLocks noChangeAspect="1"/>
          </p:cNvPicPr>
          <p:nvPr/>
        </p:nvPicPr>
        <p:blipFill>
          <a:blip r:embed="rId18" cstate="print">
            <a:grayscl/>
            <a:extLst>
              <a:ext uri="{28A0092B-C50C-407E-A947-70E740481C1C}">
                <a14:useLocalDpi xmlns:a14="http://schemas.microsoft.com/office/drawing/2010/main"/>
              </a:ext>
            </a:extLst>
          </a:blip>
          <a:stretch>
            <a:fillRect/>
          </a:stretch>
        </p:blipFill>
        <p:spPr>
          <a:xfrm>
            <a:off x="9451642" y="3360847"/>
            <a:ext cx="989109" cy="308697"/>
          </a:xfrm>
          <a:prstGeom prst="rect">
            <a:avLst/>
          </a:prstGeom>
        </p:spPr>
      </p:pic>
      <p:pic>
        <p:nvPicPr>
          <p:cNvPr id="26" name="Picture 2">
            <a:extLst>
              <a:ext uri="{FF2B5EF4-FFF2-40B4-BE49-F238E27FC236}">
                <a16:creationId xmlns:a16="http://schemas.microsoft.com/office/drawing/2014/main" id="{804AE9D0-2054-4F37-8889-BE587B8E4E91}"/>
              </a:ext>
            </a:extLst>
          </p:cNvPr>
          <p:cNvPicPr>
            <a:picLocks noChangeAspect="1" noChangeArrowheads="1"/>
          </p:cNvPicPr>
          <p:nvPr/>
        </p:nvPicPr>
        <p:blipFill>
          <a:blip r:embed="rId19" cstate="print">
            <a:grayscl/>
            <a:extLst>
              <a:ext uri="{28A0092B-C50C-407E-A947-70E740481C1C}">
                <a14:useLocalDpi xmlns:a14="http://schemas.microsoft.com/office/drawing/2010/main"/>
              </a:ext>
            </a:extLst>
          </a:blip>
          <a:srcRect/>
          <a:stretch>
            <a:fillRect/>
          </a:stretch>
        </p:blipFill>
        <p:spPr bwMode="auto">
          <a:xfrm>
            <a:off x="7547093" y="3393514"/>
            <a:ext cx="504294" cy="1893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http://www.southdevonandtorbayccg.nhs.uk/news/PublishingImages/hscic.jpg">
            <a:extLst>
              <a:ext uri="{FF2B5EF4-FFF2-40B4-BE49-F238E27FC236}">
                <a16:creationId xmlns:a16="http://schemas.microsoft.com/office/drawing/2014/main" id="{281FE2CC-AD88-4F1D-BC08-FBD901D1CB87}"/>
              </a:ext>
            </a:extLst>
          </p:cNvPr>
          <p:cNvPicPr>
            <a:picLocks noChangeAspect="1" noChangeArrowheads="1"/>
          </p:cNvPicPr>
          <p:nvPr/>
        </p:nvPicPr>
        <p:blipFill rotWithShape="1">
          <a:blip r:embed="rId20" cstate="print">
            <a:grayscl/>
            <a:extLst>
              <a:ext uri="{28A0092B-C50C-407E-A947-70E740481C1C}">
                <a14:useLocalDpi xmlns:a14="http://schemas.microsoft.com/office/drawing/2010/main" val="0"/>
              </a:ext>
            </a:extLst>
          </a:blip>
          <a:srcRect/>
          <a:stretch/>
        </p:blipFill>
        <p:spPr bwMode="auto">
          <a:xfrm>
            <a:off x="10222241" y="2011889"/>
            <a:ext cx="654451" cy="406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www.genomicsengland.co.uk/wp-content/uploads/2015/11/Genomics-England-logo-2015.png">
            <a:extLst>
              <a:ext uri="{FF2B5EF4-FFF2-40B4-BE49-F238E27FC236}">
                <a16:creationId xmlns:a16="http://schemas.microsoft.com/office/drawing/2014/main" id="{C4539E6A-AECF-4D69-A7C3-3AB5D3775A30}"/>
              </a:ext>
            </a:extLst>
          </p:cNvPr>
          <p:cNvPicPr>
            <a:picLocks noChangeAspect="1" noChangeArrowheads="1"/>
          </p:cNvPicPr>
          <p:nvPr/>
        </p:nvPicPr>
        <p:blipFill>
          <a:blip r:embed="rId21" cstate="print">
            <a:grayscl/>
            <a:extLst>
              <a:ext uri="{28A0092B-C50C-407E-A947-70E740481C1C}">
                <a14:useLocalDpi xmlns:a14="http://schemas.microsoft.com/office/drawing/2010/main" val="0"/>
              </a:ext>
            </a:extLst>
          </a:blip>
          <a:srcRect/>
          <a:stretch>
            <a:fillRect/>
          </a:stretch>
        </p:blipFill>
        <p:spPr bwMode="auto">
          <a:xfrm>
            <a:off x="7982569" y="2011887"/>
            <a:ext cx="667447" cy="3428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http://www.tameside.gov.uk/tmbc_images/logos/metoffice.jpg">
            <a:extLst>
              <a:ext uri="{FF2B5EF4-FFF2-40B4-BE49-F238E27FC236}">
                <a16:creationId xmlns:a16="http://schemas.microsoft.com/office/drawing/2014/main" id="{A7323BEC-FC79-4070-B3CB-B02A0871E8B2}"/>
              </a:ext>
            </a:extLst>
          </p:cNvPr>
          <p:cNvPicPr>
            <a:picLocks noChangeAspect="1" noChangeArrowheads="1"/>
          </p:cNvPicPr>
          <p:nvPr/>
        </p:nvPicPr>
        <p:blipFill>
          <a:blip r:embed="rId2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9752320" y="2905141"/>
            <a:ext cx="391175" cy="3572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ttp://www.freedebtadvice-uk.com/wp-content/uploads/2015/01/insolvency-service.jpg">
            <a:extLst>
              <a:ext uri="{FF2B5EF4-FFF2-40B4-BE49-F238E27FC236}">
                <a16:creationId xmlns:a16="http://schemas.microsoft.com/office/drawing/2014/main" id="{C497A2A7-53B8-405A-9654-5F40E90610DF}"/>
              </a:ext>
            </a:extLst>
          </p:cNvPr>
          <p:cNvPicPr>
            <a:picLocks noChangeAspect="1" noChangeArrowheads="1"/>
          </p:cNvPicPr>
          <p:nvPr/>
        </p:nvPicPr>
        <p:blipFill>
          <a:blip r:embed="rId2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8947140" y="2879330"/>
            <a:ext cx="608840" cy="3199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s://www.parliament.uk/assets/images/parliament-uk-logo.gif">
            <a:extLst>
              <a:ext uri="{FF2B5EF4-FFF2-40B4-BE49-F238E27FC236}">
                <a16:creationId xmlns:a16="http://schemas.microsoft.com/office/drawing/2014/main" id="{52060C18-5457-4728-B237-3EA0B9242CD9}"/>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2470" y="1842788"/>
            <a:ext cx="1231024" cy="1978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trucost.com/_uploads/mainPageImages/EA_logo_black-01.jpg">
            <a:extLst>
              <a:ext uri="{FF2B5EF4-FFF2-40B4-BE49-F238E27FC236}">
                <a16:creationId xmlns:a16="http://schemas.microsoft.com/office/drawing/2014/main" id="{F77B4EA2-ADE8-43BA-9E81-53CABFAB2444}"/>
              </a:ext>
            </a:extLst>
          </p:cNvPr>
          <p:cNvPicPr>
            <a:picLocks noChangeAspect="1" noChangeArrowheads="1"/>
          </p:cNvPicPr>
          <p:nvPr/>
        </p:nvPicPr>
        <p:blipFill rotWithShape="1">
          <a:blip r:embed="rId25" cstate="print">
            <a:grayscl/>
            <a:extLst>
              <a:ext uri="{28A0092B-C50C-407E-A947-70E740481C1C}">
                <a14:useLocalDpi xmlns:a14="http://schemas.microsoft.com/office/drawing/2010/main" val="0"/>
              </a:ext>
            </a:extLst>
          </a:blip>
          <a:srcRect/>
          <a:stretch/>
        </p:blipFill>
        <p:spPr bwMode="auto">
          <a:xfrm>
            <a:off x="9738737" y="1637202"/>
            <a:ext cx="691426" cy="1988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M Revenue &amp; Customs">
            <a:extLst>
              <a:ext uri="{FF2B5EF4-FFF2-40B4-BE49-F238E27FC236}">
                <a16:creationId xmlns:a16="http://schemas.microsoft.com/office/drawing/2014/main" id="{1305003C-ED92-4AE4-A4CE-966D5BC83AEC}"/>
              </a:ext>
            </a:extLst>
          </p:cNvPr>
          <p:cNvPicPr>
            <a:picLocks noChangeAspect="1" noChangeArrowheads="1"/>
          </p:cNvPicPr>
          <p:nvPr/>
        </p:nvPicPr>
        <p:blipFill rotWithShape="1">
          <a:blip r:embed="rId2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p:blipFill>
        <p:spPr bwMode="auto">
          <a:xfrm>
            <a:off x="9240412" y="2453871"/>
            <a:ext cx="571572" cy="3455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https://encrypted-tbn1.gstatic.com/images?q=tbn:ANd9GcRNfK1Y4TEHcrsPo4DhBbyLIsilhqp-fmzhYyo9qtvu031uZ-yQ">
            <a:extLst>
              <a:ext uri="{FF2B5EF4-FFF2-40B4-BE49-F238E27FC236}">
                <a16:creationId xmlns:a16="http://schemas.microsoft.com/office/drawing/2014/main" id="{8F498DC2-23EB-4835-81A3-5E3CE5BEF0B5}"/>
              </a:ext>
            </a:extLst>
          </p:cNvPr>
          <p:cNvPicPr>
            <a:picLocks noChangeAspect="1" noChangeArrowheads="1"/>
          </p:cNvPicPr>
          <p:nvPr/>
        </p:nvPicPr>
        <p:blipFill>
          <a:blip r:embed="rId27"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8316523" y="5096137"/>
            <a:ext cx="280927" cy="2221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2" descr="\\fil00001\Skyscape\Sales\Partner Logos (From google)\Kainos.jpg">
            <a:extLst>
              <a:ext uri="{FF2B5EF4-FFF2-40B4-BE49-F238E27FC236}">
                <a16:creationId xmlns:a16="http://schemas.microsoft.com/office/drawing/2014/main" id="{94375859-26C8-4D6F-8DAB-A905BF8A710C}"/>
              </a:ext>
            </a:extLst>
          </p:cNvPr>
          <p:cNvPicPr>
            <a:picLocks noChangeAspect="1" noChangeArrowheads="1"/>
          </p:cNvPicPr>
          <p:nvPr/>
        </p:nvPicPr>
        <p:blipFill>
          <a:blip r:embed="rId28"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9343744" y="5137887"/>
            <a:ext cx="896494" cy="1431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654F23B-A056-4D34-BB12-34781CFA2B9D}"/>
              </a:ext>
            </a:extLst>
          </p:cNvPr>
          <p:cNvPicPr>
            <a:picLocks noChangeAspect="1"/>
          </p:cNvPicPr>
          <p:nvPr/>
        </p:nvPicPr>
        <p:blipFill rotWithShape="1">
          <a:blip r:embed="rId29"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a:xfrm>
            <a:off x="10285186" y="5106933"/>
            <a:ext cx="512278" cy="202912"/>
          </a:xfrm>
          <a:prstGeom prst="rect">
            <a:avLst/>
          </a:prstGeom>
        </p:spPr>
      </p:pic>
      <p:pic>
        <p:nvPicPr>
          <p:cNvPr id="37" name="Picture 29" descr="https://encrypted-tbn3.gstatic.com/images?q=tbn:ANd9GcSVaIHeIlRiNd3L07eGq1FuVGtiLHYs7BcXUqbAYx_LxGxZ5We6">
            <a:extLst>
              <a:ext uri="{FF2B5EF4-FFF2-40B4-BE49-F238E27FC236}">
                <a16:creationId xmlns:a16="http://schemas.microsoft.com/office/drawing/2014/main" id="{D31AD406-FD65-4002-9447-D67921ADFD91}"/>
              </a:ext>
            </a:extLst>
          </p:cNvPr>
          <p:cNvPicPr>
            <a:picLocks noChangeAspect="1" noChangeArrowheads="1"/>
          </p:cNvPicPr>
          <p:nvPr/>
        </p:nvPicPr>
        <p:blipFill>
          <a:blip r:embed="rId30"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10894956" y="5125860"/>
            <a:ext cx="368743" cy="2144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FB03390-DEDB-4CF0-9054-A7C0AA3B990E}"/>
              </a:ext>
            </a:extLst>
          </p:cNvPr>
          <p:cNvPicPr>
            <a:picLocks noChangeAspect="1"/>
          </p:cNvPicPr>
          <p:nvPr/>
        </p:nvPicPr>
        <p:blipFill rotWithShape="1">
          <a:blip r:embed="rId31"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a:xfrm>
            <a:off x="7678551" y="5129593"/>
            <a:ext cx="593229" cy="162510"/>
          </a:xfrm>
          <a:prstGeom prst="rect">
            <a:avLst/>
          </a:prstGeom>
        </p:spPr>
      </p:pic>
      <p:pic>
        <p:nvPicPr>
          <p:cNvPr id="39" name="Picture 38">
            <a:extLst>
              <a:ext uri="{FF2B5EF4-FFF2-40B4-BE49-F238E27FC236}">
                <a16:creationId xmlns:a16="http://schemas.microsoft.com/office/drawing/2014/main" id="{067A2ECD-B212-492C-A949-0AF81D917327}"/>
              </a:ext>
            </a:extLst>
          </p:cNvPr>
          <p:cNvPicPr>
            <a:picLocks noChangeAspect="1"/>
          </p:cNvPicPr>
          <p:nvPr/>
        </p:nvPicPr>
        <p:blipFill>
          <a:blip r:embed="rId32" cstate="print">
            <a:grayscl/>
            <a:extLst>
              <a:ext uri="{28A0092B-C50C-407E-A947-70E740481C1C}">
                <a14:useLocalDpi xmlns:a14="http://schemas.microsoft.com/office/drawing/2010/main"/>
              </a:ext>
            </a:extLst>
          </a:blip>
          <a:stretch>
            <a:fillRect/>
          </a:stretch>
        </p:blipFill>
        <p:spPr>
          <a:xfrm>
            <a:off x="7620440" y="4816956"/>
            <a:ext cx="508082" cy="161498"/>
          </a:xfrm>
          <a:prstGeom prst="rect">
            <a:avLst/>
          </a:prstGeom>
        </p:spPr>
      </p:pic>
      <p:pic>
        <p:nvPicPr>
          <p:cNvPr id="40" name="Picture 39">
            <a:extLst>
              <a:ext uri="{FF2B5EF4-FFF2-40B4-BE49-F238E27FC236}">
                <a16:creationId xmlns:a16="http://schemas.microsoft.com/office/drawing/2014/main" id="{69DC1B08-6582-4D4C-8A44-54220DA24B06}"/>
              </a:ext>
            </a:extLst>
          </p:cNvPr>
          <p:cNvPicPr>
            <a:picLocks noChangeAspect="1"/>
          </p:cNvPicPr>
          <p:nvPr/>
        </p:nvPicPr>
        <p:blipFill>
          <a:blip r:embed="rId33" cstate="print">
            <a:grayscl/>
            <a:extLst>
              <a:ext uri="{28A0092B-C50C-407E-A947-70E740481C1C}">
                <a14:useLocalDpi xmlns:a14="http://schemas.microsoft.com/office/drawing/2010/main"/>
              </a:ext>
            </a:extLst>
          </a:blip>
          <a:stretch>
            <a:fillRect/>
          </a:stretch>
        </p:blipFill>
        <p:spPr>
          <a:xfrm>
            <a:off x="8206887" y="4830331"/>
            <a:ext cx="549874" cy="137655"/>
          </a:xfrm>
          <a:prstGeom prst="rect">
            <a:avLst/>
          </a:prstGeom>
        </p:spPr>
      </p:pic>
      <p:pic>
        <p:nvPicPr>
          <p:cNvPr id="41" name="Picture 40">
            <a:extLst>
              <a:ext uri="{FF2B5EF4-FFF2-40B4-BE49-F238E27FC236}">
                <a16:creationId xmlns:a16="http://schemas.microsoft.com/office/drawing/2014/main" id="{C431FC50-0173-4CE3-9329-405877913E1F}"/>
              </a:ext>
            </a:extLst>
          </p:cNvPr>
          <p:cNvPicPr>
            <a:picLocks noChangeAspect="1"/>
          </p:cNvPicPr>
          <p:nvPr/>
        </p:nvPicPr>
        <p:blipFill>
          <a:blip r:embed="rId34" cstate="print">
            <a:grayscl/>
            <a:extLst>
              <a:ext uri="{28A0092B-C50C-407E-A947-70E740481C1C}">
                <a14:useLocalDpi xmlns:a14="http://schemas.microsoft.com/office/drawing/2010/main"/>
              </a:ext>
            </a:extLst>
          </a:blip>
          <a:stretch>
            <a:fillRect/>
          </a:stretch>
        </p:blipFill>
        <p:spPr>
          <a:xfrm>
            <a:off x="9466352" y="4828009"/>
            <a:ext cx="579865" cy="141790"/>
          </a:xfrm>
          <a:prstGeom prst="rect">
            <a:avLst/>
          </a:prstGeom>
        </p:spPr>
      </p:pic>
      <p:pic>
        <p:nvPicPr>
          <p:cNvPr id="42" name="Picture 30" descr="\\fil00001\Skyscape\Sales\Partner Logos (From google)\Deloitte.jpg">
            <a:extLst>
              <a:ext uri="{FF2B5EF4-FFF2-40B4-BE49-F238E27FC236}">
                <a16:creationId xmlns:a16="http://schemas.microsoft.com/office/drawing/2014/main" id="{245F15C3-13DC-4D73-978D-5ED5FE93FC0B}"/>
              </a:ext>
            </a:extLst>
          </p:cNvPr>
          <p:cNvPicPr>
            <a:picLocks noChangeAspect="1" noChangeArrowheads="1"/>
          </p:cNvPicPr>
          <p:nvPr/>
        </p:nvPicPr>
        <p:blipFill>
          <a:blip r:embed="rId35"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8831737" y="4851239"/>
            <a:ext cx="558698" cy="1003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fil00001\Skyscape\Sales\Partner Logos (From google)\Fivium.jpg">
            <a:extLst>
              <a:ext uri="{FF2B5EF4-FFF2-40B4-BE49-F238E27FC236}">
                <a16:creationId xmlns:a16="http://schemas.microsoft.com/office/drawing/2014/main" id="{AC447622-4CA2-4489-84C8-BD1A9869DEEF}"/>
              </a:ext>
            </a:extLst>
          </p:cNvPr>
          <p:cNvPicPr>
            <a:picLocks noChangeAspect="1" noChangeArrowheads="1"/>
          </p:cNvPicPr>
          <p:nvPr/>
        </p:nvPicPr>
        <p:blipFill>
          <a:blip r:embed="rId36"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10692542" y="4833691"/>
            <a:ext cx="600914" cy="1316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EDE26A80-5BC2-44AD-8097-5B251112FBA4}"/>
              </a:ext>
            </a:extLst>
          </p:cNvPr>
          <p:cNvPicPr>
            <a:picLocks noChangeAspect="1"/>
          </p:cNvPicPr>
          <p:nvPr/>
        </p:nvPicPr>
        <p:blipFill>
          <a:blip r:embed="rId37" cstate="print">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10112835" y="4816430"/>
            <a:ext cx="495750" cy="162436"/>
          </a:xfrm>
          <a:prstGeom prst="rect">
            <a:avLst/>
          </a:prstGeom>
        </p:spPr>
      </p:pic>
      <p:pic>
        <p:nvPicPr>
          <p:cNvPr id="45" name="Picture 2" descr="accenture-logo">
            <a:extLst>
              <a:ext uri="{FF2B5EF4-FFF2-40B4-BE49-F238E27FC236}">
                <a16:creationId xmlns:a16="http://schemas.microsoft.com/office/drawing/2014/main" id="{305F4FE4-91AD-4F3B-976E-2DEF0CB4FF02}"/>
              </a:ext>
            </a:extLst>
          </p:cNvPr>
          <p:cNvPicPr>
            <a:picLocks noChangeAspect="1" noChangeArrowheads="1"/>
          </p:cNvPicPr>
          <p:nvPr/>
        </p:nvPicPr>
        <p:blipFill rotWithShape="1">
          <a:blip r:embed="rId38"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bwMode="auto">
          <a:xfrm>
            <a:off x="7293780" y="4010124"/>
            <a:ext cx="743714" cy="24744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7E6C1A5C-3FF0-434D-A47D-3D3A81B98F87}"/>
              </a:ext>
            </a:extLst>
          </p:cNvPr>
          <p:cNvPicPr>
            <a:picLocks noChangeAspect="1"/>
          </p:cNvPicPr>
          <p:nvPr/>
        </p:nvPicPr>
        <p:blipFill rotWithShape="1">
          <a:blip r:embed="rId39" cstate="print">
            <a:grayscl/>
            <a:extLst>
              <a:ext uri="{28A0092B-C50C-407E-A947-70E740481C1C}">
                <a14:useLocalDpi xmlns:a14="http://schemas.microsoft.com/office/drawing/2010/main"/>
              </a:ext>
            </a:extLst>
          </a:blip>
          <a:srcRect/>
          <a:stretch/>
        </p:blipFill>
        <p:spPr>
          <a:xfrm>
            <a:off x="10422627" y="4094340"/>
            <a:ext cx="662127" cy="145943"/>
          </a:xfrm>
          <a:prstGeom prst="rect">
            <a:avLst/>
          </a:prstGeom>
        </p:spPr>
      </p:pic>
      <p:pic>
        <p:nvPicPr>
          <p:cNvPr id="47" name="Picture 7" descr="http://rnasa.org/2012files/ARES.png">
            <a:extLst>
              <a:ext uri="{FF2B5EF4-FFF2-40B4-BE49-F238E27FC236}">
                <a16:creationId xmlns:a16="http://schemas.microsoft.com/office/drawing/2014/main" id="{A13121CC-CFB6-4970-B564-3178158BCC54}"/>
              </a:ext>
            </a:extLst>
          </p:cNvPr>
          <p:cNvPicPr>
            <a:picLocks noChangeAspect="1" noChangeArrowheads="1"/>
          </p:cNvPicPr>
          <p:nvPr/>
        </p:nvPicPr>
        <p:blipFill>
          <a:blip r:embed="rId40" cstate="print">
            <a:grayscl/>
            <a:extLst>
              <a:ext uri="{28A0092B-C50C-407E-A947-70E740481C1C}">
                <a14:useLocalDpi xmlns:a14="http://schemas.microsoft.com/office/drawing/2010/main"/>
              </a:ext>
            </a:extLst>
          </a:blip>
          <a:srcRect/>
          <a:stretch>
            <a:fillRect/>
          </a:stretch>
        </p:blipFill>
        <p:spPr bwMode="auto">
          <a:xfrm>
            <a:off x="9653563" y="4003766"/>
            <a:ext cx="549512" cy="2719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2.geo-airbusds.com/files/pmedia/public/r2421_9_airbus_ds_3d_blue_rgb_small_72dpi.png">
            <a:extLst>
              <a:ext uri="{FF2B5EF4-FFF2-40B4-BE49-F238E27FC236}">
                <a16:creationId xmlns:a16="http://schemas.microsoft.com/office/drawing/2014/main" id="{45AB4D33-0E6A-4896-8ECA-0C67F98E3789}"/>
              </a:ext>
            </a:extLst>
          </p:cNvPr>
          <p:cNvPicPr>
            <a:picLocks noChangeAspect="1" noChangeArrowheads="1"/>
          </p:cNvPicPr>
          <p:nvPr/>
        </p:nvPicPr>
        <p:blipFill>
          <a:blip r:embed="rId41" cstate="print">
            <a:grayscl/>
            <a:extLst>
              <a:ext uri="{28A0092B-C50C-407E-A947-70E740481C1C}">
                <a14:useLocalDpi xmlns:a14="http://schemas.microsoft.com/office/drawing/2010/main"/>
              </a:ext>
            </a:extLst>
          </a:blip>
          <a:srcRect/>
          <a:stretch>
            <a:fillRect/>
          </a:stretch>
        </p:blipFill>
        <p:spPr bwMode="auto">
          <a:xfrm>
            <a:off x="8802474" y="4035589"/>
            <a:ext cx="729829" cy="23566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59215CF8-90D3-4ACA-A67D-91FEC0D13106}"/>
              </a:ext>
            </a:extLst>
          </p:cNvPr>
          <p:cNvPicPr>
            <a:picLocks noChangeAspect="1"/>
          </p:cNvPicPr>
          <p:nvPr/>
        </p:nvPicPr>
        <p:blipFill>
          <a:blip r:embed="rId42" cstate="print">
            <a:grayscl/>
            <a:extLst>
              <a:ext uri="{28A0092B-C50C-407E-A947-70E740481C1C}">
                <a14:useLocalDpi xmlns:a14="http://schemas.microsoft.com/office/drawing/2010/main"/>
              </a:ext>
            </a:extLst>
          </a:blip>
          <a:stretch>
            <a:fillRect/>
          </a:stretch>
        </p:blipFill>
        <p:spPr>
          <a:xfrm>
            <a:off x="7432927" y="4397728"/>
            <a:ext cx="417902" cy="207451"/>
          </a:xfrm>
          <a:prstGeom prst="rect">
            <a:avLst/>
          </a:prstGeom>
        </p:spPr>
      </p:pic>
      <p:pic>
        <p:nvPicPr>
          <p:cNvPr id="50" name="Picture 49">
            <a:extLst>
              <a:ext uri="{FF2B5EF4-FFF2-40B4-BE49-F238E27FC236}">
                <a16:creationId xmlns:a16="http://schemas.microsoft.com/office/drawing/2014/main" id="{508122DB-00FA-4737-AA50-53842B9C04C4}"/>
              </a:ext>
            </a:extLst>
          </p:cNvPr>
          <p:cNvPicPr>
            <a:picLocks noChangeAspect="1"/>
          </p:cNvPicPr>
          <p:nvPr/>
        </p:nvPicPr>
        <p:blipFill>
          <a:blip r:embed="rId43" cstate="print">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10539160" y="4428266"/>
            <a:ext cx="725830" cy="153007"/>
          </a:xfrm>
          <a:prstGeom prst="rect">
            <a:avLst/>
          </a:prstGeom>
        </p:spPr>
      </p:pic>
      <p:pic>
        <p:nvPicPr>
          <p:cNvPr id="51" name="Picture 4" descr="capgemini logo">
            <a:extLst>
              <a:ext uri="{FF2B5EF4-FFF2-40B4-BE49-F238E27FC236}">
                <a16:creationId xmlns:a16="http://schemas.microsoft.com/office/drawing/2014/main" id="{5D5EE22A-98DB-4925-BE8C-2F98903C15BA}"/>
              </a:ext>
            </a:extLst>
          </p:cNvPr>
          <p:cNvPicPr>
            <a:picLocks noChangeAspect="1" noChangeArrowheads="1"/>
          </p:cNvPicPr>
          <p:nvPr/>
        </p:nvPicPr>
        <p:blipFill>
          <a:blip r:embed="rId44" cstate="print">
            <a:clrChange>
              <a:clrFrom>
                <a:srgbClr val="FFFDFF"/>
              </a:clrFrom>
              <a:clrTo>
                <a:srgbClr val="FFFDFF">
                  <a:alpha val="0"/>
                </a:srgbClr>
              </a:clrTo>
            </a:clrChange>
            <a:grayscl/>
            <a:extLst>
              <a:ext uri="{28A0092B-C50C-407E-A947-70E740481C1C}">
                <a14:useLocalDpi xmlns:a14="http://schemas.microsoft.com/office/drawing/2010/main"/>
              </a:ext>
            </a:extLst>
          </a:blip>
          <a:srcRect/>
          <a:stretch>
            <a:fillRect/>
          </a:stretch>
        </p:blipFill>
        <p:spPr bwMode="auto">
          <a:xfrm>
            <a:off x="8382850" y="4405995"/>
            <a:ext cx="736117" cy="1927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fil00001\Skyscape\Sales\Partner Logos (From google)\CACI">
            <a:extLst>
              <a:ext uri="{FF2B5EF4-FFF2-40B4-BE49-F238E27FC236}">
                <a16:creationId xmlns:a16="http://schemas.microsoft.com/office/drawing/2014/main" id="{BE956AE7-9CC6-4F4C-B5C9-8D299754F3B7}"/>
              </a:ext>
            </a:extLst>
          </p:cNvPr>
          <p:cNvPicPr>
            <a:picLocks noChangeAspect="1" noChangeArrowheads="1"/>
          </p:cNvPicPr>
          <p:nvPr/>
        </p:nvPicPr>
        <p:blipFill>
          <a:blip r:embed="rId45"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889019" y="4434675"/>
            <a:ext cx="430777" cy="1415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capita.logo.2014">
            <a:extLst>
              <a:ext uri="{FF2B5EF4-FFF2-40B4-BE49-F238E27FC236}">
                <a16:creationId xmlns:a16="http://schemas.microsoft.com/office/drawing/2014/main" id="{2DF0A16E-BCDF-4CF5-8B69-37D6509B11CA}"/>
              </a:ext>
            </a:extLst>
          </p:cNvPr>
          <p:cNvPicPr>
            <a:picLocks noChangeAspect="1" noChangeArrowheads="1"/>
          </p:cNvPicPr>
          <p:nvPr/>
        </p:nvPicPr>
        <p:blipFill>
          <a:blip r:embed="rId46" cstate="print">
            <a:grayscl/>
            <a:extLst>
              <a:ext uri="{28A0092B-C50C-407E-A947-70E740481C1C}">
                <a14:useLocalDpi xmlns:a14="http://schemas.microsoft.com/office/drawing/2010/main"/>
              </a:ext>
            </a:extLst>
          </a:blip>
          <a:srcRect/>
          <a:stretch>
            <a:fillRect/>
          </a:stretch>
        </p:blipFill>
        <p:spPr bwMode="auto">
          <a:xfrm>
            <a:off x="9141656" y="4432557"/>
            <a:ext cx="618037" cy="1453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groupcdg.com/app/uploads/2016/01/CDG_site_logo_transparent.png">
            <a:extLst>
              <a:ext uri="{FF2B5EF4-FFF2-40B4-BE49-F238E27FC236}">
                <a16:creationId xmlns:a16="http://schemas.microsoft.com/office/drawing/2014/main" id="{48473F8C-F1A2-490C-B7ED-C5BF77512D6A}"/>
              </a:ext>
            </a:extLst>
          </p:cNvPr>
          <p:cNvPicPr>
            <a:picLocks noChangeAspect="1" noChangeArrowheads="1"/>
          </p:cNvPicPr>
          <p:nvPr/>
        </p:nvPicPr>
        <p:blipFill>
          <a:blip r:embed="rId47" cstate="print">
            <a:grayscl/>
            <a:extLst>
              <a:ext uri="{28A0092B-C50C-407E-A947-70E740481C1C}">
                <a14:useLocalDpi xmlns:a14="http://schemas.microsoft.com/office/drawing/2010/main"/>
              </a:ext>
            </a:extLst>
          </a:blip>
          <a:srcRect/>
          <a:stretch>
            <a:fillRect/>
          </a:stretch>
        </p:blipFill>
        <p:spPr bwMode="auto">
          <a:xfrm>
            <a:off x="9801319" y="4376892"/>
            <a:ext cx="702606" cy="2445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DC94BA5-488F-455C-866B-A61B929BF701}"/>
              </a:ext>
            </a:extLst>
          </p:cNvPr>
          <p:cNvPicPr>
            <a:picLocks noChangeAspect="1"/>
          </p:cNvPicPr>
          <p:nvPr/>
        </p:nvPicPr>
        <p:blipFill>
          <a:blip r:embed="rId48" cstate="print">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7274582" y="5881597"/>
            <a:ext cx="732848" cy="112920"/>
          </a:xfrm>
          <a:prstGeom prst="rect">
            <a:avLst/>
          </a:prstGeom>
        </p:spPr>
      </p:pic>
      <p:pic>
        <p:nvPicPr>
          <p:cNvPr id="56" name="Picture 30" descr="https://pbs.twimg.com/profile_images/577963634606895104/pGKFkmW5_400x400.jpeg">
            <a:extLst>
              <a:ext uri="{FF2B5EF4-FFF2-40B4-BE49-F238E27FC236}">
                <a16:creationId xmlns:a16="http://schemas.microsoft.com/office/drawing/2014/main" id="{69401775-E30F-4E0A-8E39-0AC85500FE17}"/>
              </a:ext>
            </a:extLst>
          </p:cNvPr>
          <p:cNvPicPr>
            <a:picLocks noChangeAspect="1" noChangeArrowheads="1"/>
          </p:cNvPicPr>
          <p:nvPr/>
        </p:nvPicPr>
        <p:blipFill rotWithShape="1">
          <a:blip r:embed="rId49" cstate="print">
            <a:grayscl/>
            <a:extLst>
              <a:ext uri="{28A0092B-C50C-407E-A947-70E740481C1C}">
                <a14:useLocalDpi xmlns:a14="http://schemas.microsoft.com/office/drawing/2010/main"/>
              </a:ext>
            </a:extLst>
          </a:blip>
          <a:srcRect l="-1192"/>
          <a:stretch/>
        </p:blipFill>
        <p:spPr bwMode="auto">
          <a:xfrm>
            <a:off x="8121953" y="5809711"/>
            <a:ext cx="579866" cy="142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0063FA88-DE4F-4335-9D5F-06EB73E905EA}"/>
              </a:ext>
            </a:extLst>
          </p:cNvPr>
          <p:cNvPicPr>
            <a:picLocks noChangeAspect="1"/>
          </p:cNvPicPr>
          <p:nvPr/>
        </p:nvPicPr>
        <p:blipFill>
          <a:blip r:embed="rId50" cstate="print">
            <a:grayscl/>
            <a:extLst>
              <a:ext uri="{28A0092B-C50C-407E-A947-70E740481C1C}">
                <a14:useLocalDpi xmlns:a14="http://schemas.microsoft.com/office/drawing/2010/main"/>
              </a:ext>
            </a:extLst>
          </a:blip>
          <a:stretch>
            <a:fillRect/>
          </a:stretch>
        </p:blipFill>
        <p:spPr>
          <a:xfrm>
            <a:off x="8713579" y="5786022"/>
            <a:ext cx="630165" cy="264560"/>
          </a:xfrm>
          <a:prstGeom prst="rect">
            <a:avLst/>
          </a:prstGeom>
        </p:spPr>
      </p:pic>
      <p:pic>
        <p:nvPicPr>
          <p:cNvPr id="58" name="Picture 57">
            <a:extLst>
              <a:ext uri="{FF2B5EF4-FFF2-40B4-BE49-F238E27FC236}">
                <a16:creationId xmlns:a16="http://schemas.microsoft.com/office/drawing/2014/main" id="{823DDA4A-5019-466B-979A-79056603385B}"/>
              </a:ext>
            </a:extLst>
          </p:cNvPr>
          <p:cNvPicPr>
            <a:picLocks noChangeAspect="1"/>
          </p:cNvPicPr>
          <p:nvPr/>
        </p:nvPicPr>
        <p:blipFill>
          <a:blip r:embed="rId51" cstate="print">
            <a:grayscl/>
            <a:extLst>
              <a:ext uri="{28A0092B-C50C-407E-A947-70E740481C1C}">
                <a14:useLocalDpi xmlns:a14="http://schemas.microsoft.com/office/drawing/2010/main"/>
              </a:ext>
            </a:extLst>
          </a:blip>
          <a:stretch>
            <a:fillRect/>
          </a:stretch>
        </p:blipFill>
        <p:spPr>
          <a:xfrm>
            <a:off x="10128400" y="5817752"/>
            <a:ext cx="379913" cy="241315"/>
          </a:xfrm>
          <a:prstGeom prst="rect">
            <a:avLst/>
          </a:prstGeom>
        </p:spPr>
      </p:pic>
      <p:pic>
        <p:nvPicPr>
          <p:cNvPr id="59" name="Picture 62" descr="Home">
            <a:extLst>
              <a:ext uri="{FF2B5EF4-FFF2-40B4-BE49-F238E27FC236}">
                <a16:creationId xmlns:a16="http://schemas.microsoft.com/office/drawing/2014/main" id="{4EE0F14F-84EA-405D-A299-F125310AE540}"/>
              </a:ext>
            </a:extLst>
          </p:cNvPr>
          <p:cNvPicPr>
            <a:picLocks noChangeAspect="1" noChangeArrowheads="1"/>
          </p:cNvPicPr>
          <p:nvPr/>
        </p:nvPicPr>
        <p:blipFill>
          <a:blip r:embed="rId52" cstate="print">
            <a:grayscl/>
            <a:extLst>
              <a:ext uri="{28A0092B-C50C-407E-A947-70E740481C1C}">
                <a14:useLocalDpi xmlns:a14="http://schemas.microsoft.com/office/drawing/2010/main"/>
              </a:ext>
            </a:extLst>
          </a:blip>
          <a:srcRect/>
          <a:stretch>
            <a:fillRect/>
          </a:stretch>
        </p:blipFill>
        <p:spPr bwMode="auto">
          <a:xfrm>
            <a:off x="10594420" y="5878621"/>
            <a:ext cx="739838" cy="13278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2" descr="WorldReach Software Logo">
            <a:extLst>
              <a:ext uri="{FF2B5EF4-FFF2-40B4-BE49-F238E27FC236}">
                <a16:creationId xmlns:a16="http://schemas.microsoft.com/office/drawing/2014/main" id="{533D5E43-E8E7-4015-9DF9-F18666D7FB50}"/>
              </a:ext>
            </a:extLst>
          </p:cNvPr>
          <p:cNvPicPr>
            <a:picLocks noChangeAspect="1" noChangeArrowheads="1"/>
          </p:cNvPicPr>
          <p:nvPr/>
        </p:nvPicPr>
        <p:blipFill>
          <a:blip r:embed="rId53" cstate="print">
            <a:grayscl/>
            <a:extLst>
              <a:ext uri="{28A0092B-C50C-407E-A947-70E740481C1C}">
                <a14:useLocalDpi xmlns:a14="http://schemas.microsoft.com/office/drawing/2010/main"/>
              </a:ext>
            </a:extLst>
          </a:blip>
          <a:srcRect/>
          <a:stretch>
            <a:fillRect/>
          </a:stretch>
        </p:blipFill>
        <p:spPr bwMode="auto">
          <a:xfrm>
            <a:off x="9478100" y="5751246"/>
            <a:ext cx="505882" cy="22403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6945856-DBE2-4828-B282-F8C4AE7ACCD5}"/>
              </a:ext>
            </a:extLst>
          </p:cNvPr>
          <p:cNvPicPr>
            <a:picLocks noChangeAspect="1"/>
          </p:cNvPicPr>
          <p:nvPr/>
        </p:nvPicPr>
        <p:blipFill rotWithShape="1">
          <a:blip r:embed="rId54" cstate="print">
            <a:grayscl/>
            <a:extLst>
              <a:ext uri="{28A0092B-C50C-407E-A947-70E740481C1C}">
                <a14:useLocalDpi xmlns:a14="http://schemas.microsoft.com/office/drawing/2010/main"/>
              </a:ext>
            </a:extLst>
          </a:blip>
          <a:srcRect/>
          <a:stretch/>
        </p:blipFill>
        <p:spPr>
          <a:xfrm>
            <a:off x="7510439" y="5499297"/>
            <a:ext cx="485510" cy="160322"/>
          </a:xfrm>
          <a:prstGeom prst="rect">
            <a:avLst/>
          </a:prstGeom>
        </p:spPr>
      </p:pic>
      <p:pic>
        <p:nvPicPr>
          <p:cNvPr id="62" name="Picture 61">
            <a:extLst>
              <a:ext uri="{FF2B5EF4-FFF2-40B4-BE49-F238E27FC236}">
                <a16:creationId xmlns:a16="http://schemas.microsoft.com/office/drawing/2014/main" id="{69747385-9CE2-4B40-9CE6-2582989F11D1}"/>
              </a:ext>
            </a:extLst>
          </p:cNvPr>
          <p:cNvPicPr>
            <a:picLocks noChangeAspect="1"/>
          </p:cNvPicPr>
          <p:nvPr/>
        </p:nvPicPr>
        <p:blipFill rotWithShape="1">
          <a:blip r:embed="rId55"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a:xfrm>
            <a:off x="10829427" y="5454565"/>
            <a:ext cx="380078" cy="240074"/>
          </a:xfrm>
          <a:prstGeom prst="rect">
            <a:avLst/>
          </a:prstGeom>
        </p:spPr>
      </p:pic>
      <p:pic>
        <p:nvPicPr>
          <p:cNvPr id="63" name="Picture 50" descr="http://www.soprabanking.com/images/librariesprovider17/soprabankingsoftware/sopra-steria62f84f94e93c64d785faff0000851219.png?sfvrsn=0">
            <a:extLst>
              <a:ext uri="{FF2B5EF4-FFF2-40B4-BE49-F238E27FC236}">
                <a16:creationId xmlns:a16="http://schemas.microsoft.com/office/drawing/2014/main" id="{9B5A8297-052F-4B32-BF92-A5AD19540E41}"/>
              </a:ext>
            </a:extLst>
          </p:cNvPr>
          <p:cNvPicPr>
            <a:picLocks noChangeAspect="1" noChangeArrowheads="1"/>
          </p:cNvPicPr>
          <p:nvPr/>
        </p:nvPicPr>
        <p:blipFill rotWithShape="1">
          <a:blip r:embed="rId56" cstate="print">
            <a:grayscl/>
            <a:extLst>
              <a:ext uri="{28A0092B-C50C-407E-A947-70E740481C1C}">
                <a14:useLocalDpi xmlns:a14="http://schemas.microsoft.com/office/drawing/2010/main"/>
              </a:ext>
            </a:extLst>
          </a:blip>
          <a:srcRect/>
          <a:stretch/>
        </p:blipFill>
        <p:spPr bwMode="auto">
          <a:xfrm>
            <a:off x="9801320" y="5518505"/>
            <a:ext cx="945235" cy="1260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58D5A26C-47B8-4886-922C-6765DB70A2D1}"/>
              </a:ext>
            </a:extLst>
          </p:cNvPr>
          <p:cNvPicPr>
            <a:picLocks noChangeAspect="1"/>
          </p:cNvPicPr>
          <p:nvPr/>
        </p:nvPicPr>
        <p:blipFill>
          <a:blip r:embed="rId57" cstate="print">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8221027" y="5498987"/>
            <a:ext cx="549875" cy="160877"/>
          </a:xfrm>
          <a:prstGeom prst="rect">
            <a:avLst/>
          </a:prstGeom>
        </p:spPr>
      </p:pic>
      <p:pic>
        <p:nvPicPr>
          <p:cNvPr id="65" name="Picture 64">
            <a:extLst>
              <a:ext uri="{FF2B5EF4-FFF2-40B4-BE49-F238E27FC236}">
                <a16:creationId xmlns:a16="http://schemas.microsoft.com/office/drawing/2014/main" id="{6EAE1EA3-1CBD-45C5-A040-27F1C1353125}"/>
              </a:ext>
            </a:extLst>
          </p:cNvPr>
          <p:cNvPicPr>
            <a:picLocks noChangeAspect="1"/>
          </p:cNvPicPr>
          <p:nvPr/>
        </p:nvPicPr>
        <p:blipFill>
          <a:blip r:embed="rId58" cstate="print">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9020527" y="5449242"/>
            <a:ext cx="604859" cy="249564"/>
          </a:xfrm>
          <a:prstGeom prst="rect">
            <a:avLst/>
          </a:prstGeom>
        </p:spPr>
      </p:pic>
      <p:pic>
        <p:nvPicPr>
          <p:cNvPr id="66" name="Picture 65">
            <a:extLst>
              <a:ext uri="{FF2B5EF4-FFF2-40B4-BE49-F238E27FC236}">
                <a16:creationId xmlns:a16="http://schemas.microsoft.com/office/drawing/2014/main" id="{285A74D9-3490-4B29-BE10-2EA920E6CF11}"/>
              </a:ext>
            </a:extLst>
          </p:cNvPr>
          <p:cNvPicPr>
            <a:picLocks noChangeAspect="1"/>
          </p:cNvPicPr>
          <p:nvPr/>
        </p:nvPicPr>
        <p:blipFill>
          <a:blip r:embed="rId59">
            <a:extLst>
              <a:ext uri="{BEBA8EAE-BF5A-486C-A8C5-ECC9F3942E4B}">
                <a14:imgProps xmlns:a14="http://schemas.microsoft.com/office/drawing/2010/main">
                  <a14:imgLayer r:embed="rId60">
                    <a14:imgEffect>
                      <a14:saturation sat="0"/>
                    </a14:imgEffect>
                  </a14:imgLayer>
                </a14:imgProps>
              </a:ext>
              <a:ext uri="{28A0092B-C50C-407E-A947-70E740481C1C}">
                <a14:useLocalDpi xmlns:a14="http://schemas.microsoft.com/office/drawing/2010/main" val="0"/>
              </a:ext>
            </a:extLst>
          </a:blip>
          <a:stretch>
            <a:fillRect/>
          </a:stretch>
        </p:blipFill>
        <p:spPr>
          <a:xfrm>
            <a:off x="8097139" y="4124005"/>
            <a:ext cx="580767" cy="134888"/>
          </a:xfrm>
          <a:prstGeom prst="rect">
            <a:avLst/>
          </a:prstGeom>
        </p:spPr>
      </p:pic>
      <p:pic>
        <p:nvPicPr>
          <p:cNvPr id="67" name="Picture 66">
            <a:extLst>
              <a:ext uri="{FF2B5EF4-FFF2-40B4-BE49-F238E27FC236}">
                <a16:creationId xmlns:a16="http://schemas.microsoft.com/office/drawing/2014/main" id="{9F4142D3-CAB5-4AA6-B8A6-A7D8E4C1B441}"/>
              </a:ext>
            </a:extLst>
          </p:cNvPr>
          <p:cNvPicPr>
            <a:picLocks noChangeAspect="1"/>
          </p:cNvPicPr>
          <p:nvPr/>
        </p:nvPicPr>
        <p:blipFill>
          <a:blip r:embed="rId61">
            <a:extLst>
              <a:ext uri="{BEBA8EAE-BF5A-486C-A8C5-ECC9F3942E4B}">
                <a14:imgProps xmlns:a14="http://schemas.microsoft.com/office/drawing/2010/main">
                  <a14:imgLayer r:embed="rId62">
                    <a14:imgEffect>
                      <a14:saturation sat="0"/>
                    </a14:imgEffect>
                  </a14:imgLayer>
                </a14:imgProps>
              </a:ext>
              <a:ext uri="{28A0092B-C50C-407E-A947-70E740481C1C}">
                <a14:useLocalDpi xmlns:a14="http://schemas.microsoft.com/office/drawing/2010/main" val="0"/>
              </a:ext>
            </a:extLst>
          </a:blip>
          <a:stretch>
            <a:fillRect/>
          </a:stretch>
        </p:blipFill>
        <p:spPr>
          <a:xfrm>
            <a:off x="8656755" y="5037488"/>
            <a:ext cx="581861" cy="383691"/>
          </a:xfrm>
          <a:prstGeom prst="rect">
            <a:avLst/>
          </a:prstGeom>
        </p:spPr>
      </p:pic>
      <p:pic>
        <p:nvPicPr>
          <p:cNvPr id="3" name="Picture 2">
            <a:extLst>
              <a:ext uri="{FF2B5EF4-FFF2-40B4-BE49-F238E27FC236}">
                <a16:creationId xmlns:a16="http://schemas.microsoft.com/office/drawing/2014/main" id="{F5CAF4F8-E32A-4F2D-B647-737160918100}"/>
              </a:ext>
            </a:extLst>
          </p:cNvPr>
          <p:cNvPicPr>
            <a:picLocks noChangeAspect="1"/>
          </p:cNvPicPr>
          <p:nvPr/>
        </p:nvPicPr>
        <p:blipFill>
          <a:blip r:embed="rId63"/>
          <a:stretch>
            <a:fillRect/>
          </a:stretch>
        </p:blipFill>
        <p:spPr>
          <a:xfrm>
            <a:off x="3830596" y="5161692"/>
            <a:ext cx="1973880" cy="524441"/>
          </a:xfrm>
          <a:prstGeom prst="rect">
            <a:avLst/>
          </a:prstGeom>
        </p:spPr>
      </p:pic>
      <p:pic>
        <p:nvPicPr>
          <p:cNvPr id="68" name="Picture 67">
            <a:extLst>
              <a:ext uri="{FF2B5EF4-FFF2-40B4-BE49-F238E27FC236}">
                <a16:creationId xmlns:a16="http://schemas.microsoft.com/office/drawing/2014/main" id="{AD6FB772-3A66-400E-ACFF-47062F109A7E}"/>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3801849" y="4463136"/>
            <a:ext cx="3013717" cy="671140"/>
          </a:xfrm>
          <a:prstGeom prst="rect">
            <a:avLst/>
          </a:prstGeom>
        </p:spPr>
      </p:pic>
      <p:sp>
        <p:nvSpPr>
          <p:cNvPr id="69" name="Right Arrow 7">
            <a:extLst>
              <a:ext uri="{FF2B5EF4-FFF2-40B4-BE49-F238E27FC236}">
                <a16:creationId xmlns:a16="http://schemas.microsoft.com/office/drawing/2014/main" id="{EABE8E07-2F12-439D-8302-2F265A242ACB}"/>
              </a:ext>
            </a:extLst>
          </p:cNvPr>
          <p:cNvSpPr/>
          <p:nvPr/>
        </p:nvSpPr>
        <p:spPr>
          <a:xfrm>
            <a:off x="3055819" y="4595734"/>
            <a:ext cx="721039" cy="935770"/>
          </a:xfrm>
          <a:prstGeom prst="rightArrow">
            <a:avLst>
              <a:gd name="adj1" fmla="val 52853"/>
              <a:gd name="adj2" fmla="val 24940"/>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en-GB" sz="1000" dirty="0"/>
              <a:t>becomes</a:t>
            </a:r>
          </a:p>
        </p:txBody>
      </p:sp>
      <p:pic>
        <p:nvPicPr>
          <p:cNvPr id="70" name="Picture 69" descr="skyscape_logo_WO.png">
            <a:extLst>
              <a:ext uri="{FF2B5EF4-FFF2-40B4-BE49-F238E27FC236}">
                <a16:creationId xmlns:a16="http://schemas.microsoft.com/office/drawing/2014/main" id="{FF9D7EAD-8148-4404-A489-301D40DA6B46}"/>
              </a:ext>
            </a:extLst>
          </p:cNvPr>
          <p:cNvPicPr>
            <a:picLocks noChangeAspect="1"/>
          </p:cNvPicPr>
          <p:nvPr/>
        </p:nvPicPr>
        <p:blipFill>
          <a:blip r:embed="rId65" cstate="print">
            <a:duotone>
              <a:prstClr val="black"/>
              <a:schemeClr val="accent3">
                <a:tint val="45000"/>
                <a:satMod val="400000"/>
              </a:schemeClr>
            </a:duotone>
            <a:extLst>
              <a:ext uri="{BEBA8EAE-BF5A-486C-A8C5-ECC9F3942E4B}">
                <a14:imgProps xmlns:a14="http://schemas.microsoft.com/office/drawing/2010/main">
                  <a14:imgLayer r:embed="rId66">
                    <a14:imgEffect>
                      <a14:saturation sat="0"/>
                    </a14:imgEffect>
                  </a14:imgLayer>
                </a14:imgProps>
              </a:ext>
              <a:ext uri="{28A0092B-C50C-407E-A947-70E740481C1C}">
                <a14:useLocalDpi xmlns:a14="http://schemas.microsoft.com/office/drawing/2010/main" val="0"/>
              </a:ext>
            </a:extLst>
          </a:blip>
          <a:stretch>
            <a:fillRect/>
          </a:stretch>
        </p:blipFill>
        <p:spPr>
          <a:xfrm>
            <a:off x="654958" y="4844327"/>
            <a:ext cx="2210728" cy="446379"/>
          </a:xfrm>
          <a:prstGeom prst="rect">
            <a:avLst/>
          </a:prstGeom>
        </p:spPr>
      </p:pic>
      <p:sp>
        <p:nvSpPr>
          <p:cNvPr id="71" name="Footer Placeholder 2">
            <a:extLst>
              <a:ext uri="{FF2B5EF4-FFF2-40B4-BE49-F238E27FC236}">
                <a16:creationId xmlns:a16="http://schemas.microsoft.com/office/drawing/2014/main" id="{1CB3477E-5958-4269-8965-FE5277A0BB4F}"/>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11719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A46EFD-7316-45DD-8DC6-962AF659ACB1}"/>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5</a:t>
            </a:fld>
            <a:endParaRPr lang="en-GB" dirty="0"/>
          </a:p>
        </p:txBody>
      </p:sp>
      <p:sp>
        <p:nvSpPr>
          <p:cNvPr id="2" name="Rectangle 1">
            <a:extLst>
              <a:ext uri="{FF2B5EF4-FFF2-40B4-BE49-F238E27FC236}">
                <a16:creationId xmlns:a16="http://schemas.microsoft.com/office/drawing/2014/main" id="{8B58027D-199F-43F0-B192-F78070ABAE55}"/>
              </a:ext>
            </a:extLst>
          </p:cNvPr>
          <p:cNvSpPr/>
          <p:nvPr/>
        </p:nvSpPr>
        <p:spPr>
          <a:xfrm>
            <a:off x="6029554" y="426720"/>
            <a:ext cx="6162446" cy="62826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6A3E5EE-A18B-4BFD-B3AB-CFF13B99836E}"/>
              </a:ext>
            </a:extLst>
          </p:cNvPr>
          <p:cNvSpPr/>
          <p:nvPr/>
        </p:nvSpPr>
        <p:spPr>
          <a:xfrm rot="1095795">
            <a:off x="6463143" y="4018280"/>
            <a:ext cx="1953303" cy="2233224"/>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1A82336B-904B-401F-A2DB-E23919013253}"/>
              </a:ext>
            </a:extLst>
          </p:cNvPr>
          <p:cNvPicPr>
            <a:picLocks noChangeAspect="1"/>
          </p:cNvPicPr>
          <p:nvPr/>
        </p:nvPicPr>
        <p:blipFill rotWithShape="1">
          <a:blip r:embed="rId4">
            <a:clrChange>
              <a:clrFrom>
                <a:srgbClr val="FFFFFF"/>
              </a:clrFrom>
              <a:clrTo>
                <a:srgbClr val="FFFFFF">
                  <a:alpha val="0"/>
                </a:srgbClr>
              </a:clrTo>
            </a:clrChange>
          </a:blip>
          <a:srcRect r="60889"/>
          <a:stretch/>
        </p:blipFill>
        <p:spPr>
          <a:xfrm>
            <a:off x="7193192" y="2286000"/>
            <a:ext cx="2495230" cy="4266488"/>
          </a:xfrm>
          <a:prstGeom prst="rect">
            <a:avLst/>
          </a:prstGeom>
        </p:spPr>
      </p:pic>
      <p:pic>
        <p:nvPicPr>
          <p:cNvPr id="72" name="Picture 2" descr="15581_UKCloud_Twitter_Tech_100_Award-3.jpg">
            <a:extLst>
              <a:ext uri="{FF2B5EF4-FFF2-40B4-BE49-F238E27FC236}">
                <a16:creationId xmlns:a16="http://schemas.microsoft.com/office/drawing/2014/main" id="{034A0362-3E33-4D41-A00E-42B9853342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6372" t="8782" r="8596" b="8782"/>
          <a:stretch/>
        </p:blipFill>
        <p:spPr bwMode="auto">
          <a:xfrm>
            <a:off x="10342691" y="1790170"/>
            <a:ext cx="829456" cy="136578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08992C0A-7B40-4D69-A511-223E8174010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6958" y="5325638"/>
            <a:ext cx="1307208" cy="1210378"/>
          </a:xfrm>
          <a:prstGeom prst="rect">
            <a:avLst/>
          </a:prstGeom>
        </p:spPr>
      </p:pic>
      <p:grpSp>
        <p:nvGrpSpPr>
          <p:cNvPr id="79" name="Group 78">
            <a:extLst>
              <a:ext uri="{FF2B5EF4-FFF2-40B4-BE49-F238E27FC236}">
                <a16:creationId xmlns:a16="http://schemas.microsoft.com/office/drawing/2014/main" id="{A44B0247-8BC8-4C5C-8ABE-E3000A97A91A}"/>
              </a:ext>
            </a:extLst>
          </p:cNvPr>
          <p:cNvGrpSpPr/>
          <p:nvPr/>
        </p:nvGrpSpPr>
        <p:grpSpPr>
          <a:xfrm>
            <a:off x="9873018" y="3892607"/>
            <a:ext cx="2013590" cy="472990"/>
            <a:chOff x="-1464808" y="1569309"/>
            <a:chExt cx="6821401" cy="1544595"/>
          </a:xfrm>
        </p:grpSpPr>
        <p:pic>
          <p:nvPicPr>
            <p:cNvPr id="80" name="Picture 79">
              <a:extLst>
                <a:ext uri="{FF2B5EF4-FFF2-40B4-BE49-F238E27FC236}">
                  <a16:creationId xmlns:a16="http://schemas.microsoft.com/office/drawing/2014/main" id="{26633BF5-0494-4D3B-85FE-F14F43E53AA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4180" t="30413" b="39721"/>
            <a:stretch/>
          </p:blipFill>
          <p:spPr>
            <a:xfrm>
              <a:off x="266459" y="1569310"/>
              <a:ext cx="5090134" cy="1544594"/>
            </a:xfrm>
            <a:prstGeom prst="rect">
              <a:avLst/>
            </a:prstGeom>
          </p:spPr>
        </p:pic>
        <p:pic>
          <p:nvPicPr>
            <p:cNvPr id="81" name="Picture 80">
              <a:extLst>
                <a:ext uri="{FF2B5EF4-FFF2-40B4-BE49-F238E27FC236}">
                  <a16:creationId xmlns:a16="http://schemas.microsoft.com/office/drawing/2014/main" id="{8E1BBD97-F654-4171-A4C1-F7FAB727A1ED}"/>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0413" r="69027" b="30187"/>
            <a:stretch/>
          </p:blipFill>
          <p:spPr>
            <a:xfrm>
              <a:off x="-1464808" y="1569309"/>
              <a:ext cx="1815647" cy="1544594"/>
            </a:xfrm>
            <a:prstGeom prst="rect">
              <a:avLst/>
            </a:prstGeom>
          </p:spPr>
        </p:pic>
      </p:grpSp>
      <p:sp>
        <p:nvSpPr>
          <p:cNvPr id="12" name="Content Placeholder 4">
            <a:extLst>
              <a:ext uri="{FF2B5EF4-FFF2-40B4-BE49-F238E27FC236}">
                <a16:creationId xmlns:a16="http://schemas.microsoft.com/office/drawing/2014/main" id="{8C365636-F909-46F6-A185-E716FD42C498}"/>
              </a:ext>
            </a:extLst>
          </p:cNvPr>
          <p:cNvSpPr txBox="1">
            <a:spLocks/>
          </p:cNvSpPr>
          <p:nvPr/>
        </p:nvSpPr>
        <p:spPr>
          <a:xfrm>
            <a:off x="510068" y="2172812"/>
            <a:ext cx="6678131" cy="3679348"/>
          </a:xfrm>
          <a:prstGeom prst="rect">
            <a:avLst/>
          </a:prstGeom>
        </p:spPr>
        <p:txBody>
          <a:bodyPr anchor="ctr">
            <a:noAutofit/>
          </a:bodyPr>
          <a:lst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533400" indent="-266700" algn="l" defTabSz="914332"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990600" indent="-266700"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4287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85950" indent="-266700"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800"/>
              </a:spcAft>
            </a:pPr>
            <a:r>
              <a:rPr lang="en-GB" sz="2400" dirty="0"/>
              <a:t>International awards and the Queen’s Award for Enterprise for technical innovation</a:t>
            </a:r>
          </a:p>
          <a:p>
            <a:pPr>
              <a:lnSpc>
                <a:spcPct val="100000"/>
              </a:lnSpc>
              <a:spcAft>
                <a:spcPts val="1800"/>
              </a:spcAft>
            </a:pPr>
            <a:r>
              <a:rPr lang="en-GB" sz="2400" dirty="0"/>
              <a:t>Award for fastest growing technology business in the UK demonstrating our commercial innovation</a:t>
            </a:r>
          </a:p>
          <a:p>
            <a:pPr>
              <a:lnSpc>
                <a:spcPct val="100000"/>
              </a:lnSpc>
              <a:spcAft>
                <a:spcPts val="1800"/>
              </a:spcAft>
            </a:pPr>
            <a:r>
              <a:rPr lang="en-GB" sz="2400" dirty="0"/>
              <a:t>Customer Experience award recognising our UK based support capabilities</a:t>
            </a:r>
          </a:p>
        </p:txBody>
      </p:sp>
      <p:sp>
        <p:nvSpPr>
          <p:cNvPr id="5" name="Title 4">
            <a:extLst>
              <a:ext uri="{FF2B5EF4-FFF2-40B4-BE49-F238E27FC236}">
                <a16:creationId xmlns:a16="http://schemas.microsoft.com/office/drawing/2014/main" id="{642AAAE2-643F-45AA-9F9D-AB5C2B4CAB43}"/>
              </a:ext>
            </a:extLst>
          </p:cNvPr>
          <p:cNvSpPr>
            <a:spLocks noGrp="1"/>
          </p:cNvSpPr>
          <p:nvPr>
            <p:ph type="ctrTitle"/>
          </p:nvPr>
        </p:nvSpPr>
        <p:spPr>
          <a:xfrm>
            <a:off x="654958" y="1471557"/>
            <a:ext cx="5861269" cy="701254"/>
          </a:xfrm>
        </p:spPr>
        <p:txBody>
          <a:bodyPr>
            <a:normAutofit fontScale="90000"/>
          </a:bodyPr>
          <a:lstStyle/>
          <a:p>
            <a:r>
              <a:rPr lang="en-GB" dirty="0"/>
              <a:t>…including award winning UK innovation</a:t>
            </a:r>
          </a:p>
        </p:txBody>
      </p:sp>
      <p:sp>
        <p:nvSpPr>
          <p:cNvPr id="13" name="Footer Placeholder 2">
            <a:extLst>
              <a:ext uri="{FF2B5EF4-FFF2-40B4-BE49-F238E27FC236}">
                <a16:creationId xmlns:a16="http://schemas.microsoft.com/office/drawing/2014/main" id="{D598C56B-F7E4-45F1-A763-33B4055904A3}"/>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
        <p:nvSpPr>
          <p:cNvPr id="14" name="Slide Number Placeholder 5">
            <a:extLst>
              <a:ext uri="{FF2B5EF4-FFF2-40B4-BE49-F238E27FC236}">
                <a16:creationId xmlns:a16="http://schemas.microsoft.com/office/drawing/2014/main" id="{A3225039-65E3-4E88-B0AE-7C6324A3452F}"/>
              </a:ext>
            </a:extLst>
          </p:cNvPr>
          <p:cNvSpPr txBox="1">
            <a:spLocks/>
          </p:cNvSpPr>
          <p:nvPr/>
        </p:nvSpPr>
        <p:spPr>
          <a:xfrm>
            <a:off x="10604272" y="6307960"/>
            <a:ext cx="11051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EC697-2F24-4C1D-BA16-B8A5F4774E29}" type="slidenum">
              <a:rPr lang="en-GB" smtClean="0"/>
              <a:pPr/>
              <a:t>5</a:t>
            </a:fld>
            <a:endParaRPr lang="en-GB" dirty="0"/>
          </a:p>
        </p:txBody>
      </p:sp>
    </p:spTree>
    <p:custDataLst>
      <p:tags r:id="rId1"/>
    </p:custDataLst>
    <p:extLst>
      <p:ext uri="{BB962C8B-B14F-4D97-AF65-F5344CB8AC3E}">
        <p14:creationId xmlns:p14="http://schemas.microsoft.com/office/powerpoint/2010/main" val="6117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Our market is more demanding…</a:t>
            </a:r>
          </a:p>
        </p:txBody>
      </p:sp>
      <p:pic>
        <p:nvPicPr>
          <p:cNvPr id="3" name="Graphic 2" descr="Checklist">
            <a:extLst>
              <a:ext uri="{FF2B5EF4-FFF2-40B4-BE49-F238E27FC236}">
                <a16:creationId xmlns:a16="http://schemas.microsoft.com/office/drawing/2014/main" id="{E66B31D9-0870-49B0-A465-EC82DD1C5D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8885" y="1767028"/>
            <a:ext cx="2392017" cy="2392017"/>
          </a:xfrm>
          <a:prstGeom prst="rect">
            <a:avLst/>
          </a:prstGeom>
        </p:spPr>
      </p:pic>
      <p:sp>
        <p:nvSpPr>
          <p:cNvPr id="7" name="TextBox 6">
            <a:extLst>
              <a:ext uri="{FF2B5EF4-FFF2-40B4-BE49-F238E27FC236}">
                <a16:creationId xmlns:a16="http://schemas.microsoft.com/office/drawing/2014/main" id="{D26265EB-BD78-4D73-A274-799E6E5A3375}"/>
              </a:ext>
            </a:extLst>
          </p:cNvPr>
          <p:cNvSpPr txBox="1"/>
          <p:nvPr/>
        </p:nvSpPr>
        <p:spPr>
          <a:xfrm>
            <a:off x="820085" y="4084873"/>
            <a:ext cx="3129616" cy="830997"/>
          </a:xfrm>
          <a:prstGeom prst="rect">
            <a:avLst/>
          </a:prstGeom>
          <a:noFill/>
        </p:spPr>
        <p:txBody>
          <a:bodyPr wrap="square" rtlCol="0">
            <a:spAutoFit/>
          </a:bodyPr>
          <a:lstStyle/>
          <a:p>
            <a:pPr algn="ctr"/>
            <a:r>
              <a:rPr lang="en-GB" sz="2400" dirty="0">
                <a:solidFill>
                  <a:schemeClr val="tx2"/>
                </a:solidFill>
              </a:rPr>
              <a:t>Exit from the European Union</a:t>
            </a:r>
          </a:p>
        </p:txBody>
      </p:sp>
      <p:pic>
        <p:nvPicPr>
          <p:cNvPr id="11" name="Graphic 10" descr="Network">
            <a:extLst>
              <a:ext uri="{FF2B5EF4-FFF2-40B4-BE49-F238E27FC236}">
                <a16:creationId xmlns:a16="http://schemas.microsoft.com/office/drawing/2014/main" id="{7A2A0AC9-5CAE-4F34-A24A-5E728BDB0D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2485" y="1767028"/>
            <a:ext cx="2392019" cy="2392019"/>
          </a:xfrm>
          <a:prstGeom prst="rect">
            <a:avLst/>
          </a:prstGeom>
        </p:spPr>
      </p:pic>
      <p:pic>
        <p:nvPicPr>
          <p:cNvPr id="13" name="Graphic 12" descr="Unlock">
            <a:extLst>
              <a:ext uri="{FF2B5EF4-FFF2-40B4-BE49-F238E27FC236}">
                <a16:creationId xmlns:a16="http://schemas.microsoft.com/office/drawing/2014/main" id="{588A78E5-3D04-4F1D-BEF9-60D673A50E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13916" y="1771298"/>
            <a:ext cx="2385555" cy="2385555"/>
          </a:xfrm>
          <a:prstGeom prst="rect">
            <a:avLst/>
          </a:prstGeom>
        </p:spPr>
      </p:pic>
      <p:sp>
        <p:nvSpPr>
          <p:cNvPr id="16" name="TextBox 15">
            <a:extLst>
              <a:ext uri="{FF2B5EF4-FFF2-40B4-BE49-F238E27FC236}">
                <a16:creationId xmlns:a16="http://schemas.microsoft.com/office/drawing/2014/main" id="{D96B92B8-F247-4F6C-9054-C4C5D79FA4DA}"/>
              </a:ext>
            </a:extLst>
          </p:cNvPr>
          <p:cNvSpPr txBox="1"/>
          <p:nvPr/>
        </p:nvSpPr>
        <p:spPr>
          <a:xfrm>
            <a:off x="4703181" y="4084873"/>
            <a:ext cx="3007024" cy="830997"/>
          </a:xfrm>
          <a:prstGeom prst="rect">
            <a:avLst/>
          </a:prstGeom>
          <a:noFill/>
        </p:spPr>
        <p:txBody>
          <a:bodyPr wrap="square" rtlCol="0">
            <a:spAutoFit/>
          </a:bodyPr>
          <a:lstStyle/>
          <a:p>
            <a:pPr algn="ctr"/>
            <a:r>
              <a:rPr lang="en-GB" sz="2400" dirty="0">
                <a:solidFill>
                  <a:schemeClr val="tx2"/>
                </a:solidFill>
              </a:rPr>
              <a:t>Data privacy &amp; cyber security</a:t>
            </a:r>
          </a:p>
        </p:txBody>
      </p:sp>
      <p:sp>
        <p:nvSpPr>
          <p:cNvPr id="17" name="TextBox 16">
            <a:extLst>
              <a:ext uri="{FF2B5EF4-FFF2-40B4-BE49-F238E27FC236}">
                <a16:creationId xmlns:a16="http://schemas.microsoft.com/office/drawing/2014/main" id="{816FC9E4-DDFD-4B48-89B8-06167A5FC7EC}"/>
              </a:ext>
            </a:extLst>
          </p:cNvPr>
          <p:cNvSpPr txBox="1"/>
          <p:nvPr/>
        </p:nvSpPr>
        <p:spPr>
          <a:xfrm>
            <a:off x="8326546" y="4084873"/>
            <a:ext cx="3403899" cy="830997"/>
          </a:xfrm>
          <a:prstGeom prst="rect">
            <a:avLst/>
          </a:prstGeom>
          <a:noFill/>
        </p:spPr>
        <p:txBody>
          <a:bodyPr wrap="square" rtlCol="0">
            <a:spAutoFit/>
          </a:bodyPr>
          <a:lstStyle/>
          <a:p>
            <a:pPr algn="ctr"/>
            <a:r>
              <a:rPr lang="en-GB" sz="2400" dirty="0">
                <a:solidFill>
                  <a:schemeClr val="tx2"/>
                </a:solidFill>
              </a:rPr>
              <a:t>Connected public services</a:t>
            </a:r>
          </a:p>
        </p:txBody>
      </p:sp>
      <p:sp>
        <p:nvSpPr>
          <p:cNvPr id="9" name="Slide Number Placeholder 5">
            <a:extLst>
              <a:ext uri="{FF2B5EF4-FFF2-40B4-BE49-F238E27FC236}">
                <a16:creationId xmlns:a16="http://schemas.microsoft.com/office/drawing/2014/main" id="{C008E15E-D96C-EA40-BB97-F8EAA315BA5F}"/>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6</a:t>
            </a:fld>
            <a:endParaRPr lang="en-GB" dirty="0"/>
          </a:p>
        </p:txBody>
      </p:sp>
      <p:sp>
        <p:nvSpPr>
          <p:cNvPr id="10" name="Footer Placeholder 2">
            <a:extLst>
              <a:ext uri="{FF2B5EF4-FFF2-40B4-BE49-F238E27FC236}">
                <a16:creationId xmlns:a16="http://schemas.microsoft.com/office/drawing/2014/main" id="{60C6BE75-F96D-4252-B568-A29BBD7041A4}"/>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12803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8F14EB-E5E9-442F-9EC3-1900317D27B8}"/>
              </a:ext>
            </a:extLst>
          </p:cNvPr>
          <p:cNvSpPr>
            <a:spLocks noGrp="1"/>
          </p:cNvSpPr>
          <p:nvPr>
            <p:ph sz="half" idx="1"/>
          </p:nvPr>
        </p:nvSpPr>
        <p:spPr>
          <a:xfrm>
            <a:off x="5372100" y="1419249"/>
            <a:ext cx="6358345" cy="4397829"/>
          </a:xfrm>
        </p:spPr>
        <p:txBody>
          <a:bodyPr anchor="ctr">
            <a:noAutofit/>
          </a:bodyPr>
          <a:lstStyle/>
          <a:p>
            <a:pPr>
              <a:spcAft>
                <a:spcPts val="1800"/>
              </a:spcAft>
            </a:pPr>
            <a:r>
              <a:rPr lang="en-GB" sz="2400" dirty="0"/>
              <a:t>Early adoption of cloud has been from new and discrete workloads representing just 20% of IT resources</a:t>
            </a:r>
          </a:p>
          <a:p>
            <a:pPr>
              <a:spcAft>
                <a:spcPts val="1800"/>
              </a:spcAft>
            </a:pPr>
            <a:r>
              <a:rPr lang="en-GB" sz="2400" dirty="0"/>
              <a:t>Up-to 80% of IT resources are spent ‘keeping the lights on’</a:t>
            </a:r>
          </a:p>
          <a:p>
            <a:pPr>
              <a:spcAft>
                <a:spcPts val="1800"/>
              </a:spcAft>
            </a:pPr>
            <a:r>
              <a:rPr lang="en-GB" sz="2400" dirty="0"/>
              <a:t>There is a significant opportunity to reduce waste and risk across ALL of public sector IT</a:t>
            </a:r>
          </a:p>
        </p:txBody>
      </p:sp>
      <p:sp>
        <p:nvSpPr>
          <p:cNvPr id="4" name="Title 3"/>
          <p:cNvSpPr>
            <a:spLocks noGrp="1"/>
          </p:cNvSpPr>
          <p:nvPr>
            <p:ph type="title"/>
          </p:nvPr>
        </p:nvSpPr>
        <p:spPr/>
        <p:txBody>
          <a:bodyPr>
            <a:normAutofit/>
          </a:bodyPr>
          <a:lstStyle/>
          <a:p>
            <a:r>
              <a:rPr lang="en-GB" dirty="0"/>
              <a:t>…so digital transformation must accelerate</a:t>
            </a:r>
          </a:p>
        </p:txBody>
      </p:sp>
      <p:pic>
        <p:nvPicPr>
          <p:cNvPr id="21" name="Picture 20">
            <a:extLst>
              <a:ext uri="{FF2B5EF4-FFF2-40B4-BE49-F238E27FC236}">
                <a16:creationId xmlns:a16="http://schemas.microsoft.com/office/drawing/2014/main" id="{BB1EB7F0-DF99-4208-A259-B16EF2E6F8AE}"/>
              </a:ext>
            </a:extLst>
          </p:cNvPr>
          <p:cNvPicPr>
            <a:picLocks noChangeAspect="1"/>
          </p:cNvPicPr>
          <p:nvPr/>
        </p:nvPicPr>
        <p:blipFill>
          <a:blip r:embed="rId4"/>
          <a:stretch>
            <a:fillRect/>
          </a:stretch>
        </p:blipFill>
        <p:spPr>
          <a:xfrm>
            <a:off x="2008047" y="2236106"/>
            <a:ext cx="2477503" cy="2477503"/>
          </a:xfrm>
          <a:prstGeom prst="rect">
            <a:avLst/>
          </a:prstGeom>
        </p:spPr>
      </p:pic>
      <p:sp>
        <p:nvSpPr>
          <p:cNvPr id="25" name="TextBox 24">
            <a:extLst>
              <a:ext uri="{FF2B5EF4-FFF2-40B4-BE49-F238E27FC236}">
                <a16:creationId xmlns:a16="http://schemas.microsoft.com/office/drawing/2014/main" id="{AE1DA6F3-2F89-43B2-9756-A1CAA605EE74}"/>
              </a:ext>
            </a:extLst>
          </p:cNvPr>
          <p:cNvSpPr txBox="1"/>
          <p:nvPr/>
        </p:nvSpPr>
        <p:spPr>
          <a:xfrm>
            <a:off x="1547491" y="2436339"/>
            <a:ext cx="891396" cy="461665"/>
          </a:xfrm>
          <a:prstGeom prst="rect">
            <a:avLst/>
          </a:prstGeom>
          <a:noFill/>
        </p:spPr>
        <p:txBody>
          <a:bodyPr wrap="square" rtlCol="0">
            <a:spAutoFit/>
          </a:bodyPr>
          <a:lstStyle/>
          <a:p>
            <a:pPr algn="ctr"/>
            <a:r>
              <a:rPr lang="en-GB" sz="2400" dirty="0">
                <a:solidFill>
                  <a:schemeClr val="tx2"/>
                </a:solidFill>
              </a:rPr>
              <a:t>20%</a:t>
            </a:r>
          </a:p>
        </p:txBody>
      </p:sp>
      <p:sp>
        <p:nvSpPr>
          <p:cNvPr id="26" name="TextBox 25">
            <a:extLst>
              <a:ext uri="{FF2B5EF4-FFF2-40B4-BE49-F238E27FC236}">
                <a16:creationId xmlns:a16="http://schemas.microsoft.com/office/drawing/2014/main" id="{FAEBD3C3-9FE1-411D-AE03-8BB38945D9EB}"/>
              </a:ext>
            </a:extLst>
          </p:cNvPr>
          <p:cNvSpPr txBox="1"/>
          <p:nvPr/>
        </p:nvSpPr>
        <p:spPr>
          <a:xfrm>
            <a:off x="1547491" y="4170369"/>
            <a:ext cx="891396" cy="461665"/>
          </a:xfrm>
          <a:prstGeom prst="rect">
            <a:avLst/>
          </a:prstGeom>
          <a:noFill/>
        </p:spPr>
        <p:txBody>
          <a:bodyPr wrap="square" rtlCol="0">
            <a:spAutoFit/>
          </a:bodyPr>
          <a:lstStyle/>
          <a:p>
            <a:pPr algn="ctr"/>
            <a:r>
              <a:rPr lang="en-GB" sz="2400" dirty="0">
                <a:solidFill>
                  <a:schemeClr val="tx2"/>
                </a:solidFill>
              </a:rPr>
              <a:t>80%</a:t>
            </a:r>
          </a:p>
        </p:txBody>
      </p:sp>
      <p:sp>
        <p:nvSpPr>
          <p:cNvPr id="7" name="Slide Number Placeholder 5">
            <a:extLst>
              <a:ext uri="{FF2B5EF4-FFF2-40B4-BE49-F238E27FC236}">
                <a16:creationId xmlns:a16="http://schemas.microsoft.com/office/drawing/2014/main" id="{A9B5CBD2-BDD6-F348-8649-C5A4C44FBF56}"/>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7</a:t>
            </a:fld>
            <a:endParaRPr lang="en-GB" dirty="0"/>
          </a:p>
        </p:txBody>
      </p:sp>
      <p:sp>
        <p:nvSpPr>
          <p:cNvPr id="8" name="Footer Placeholder 2">
            <a:extLst>
              <a:ext uri="{FF2B5EF4-FFF2-40B4-BE49-F238E27FC236}">
                <a16:creationId xmlns:a16="http://schemas.microsoft.com/office/drawing/2014/main" id="{02987015-E967-4047-BCA8-7FCA6E2A72C5}"/>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124242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7">
            <a:extLst>
              <a:ext uri="{FF2B5EF4-FFF2-40B4-BE49-F238E27FC236}">
                <a16:creationId xmlns:a16="http://schemas.microsoft.com/office/drawing/2014/main" id="{25C7FC80-4E5C-46A3-9D1A-1858D32B1B2D}"/>
              </a:ext>
            </a:extLst>
          </p:cNvPr>
          <p:cNvSpPr/>
          <p:nvPr/>
        </p:nvSpPr>
        <p:spPr>
          <a:xfrm>
            <a:off x="1675168" y="1137168"/>
            <a:ext cx="5901289" cy="2088536"/>
          </a:xfrm>
          <a:prstGeom prst="swooshArrow">
            <a:avLst>
              <a:gd name="adj1" fmla="val 17496"/>
              <a:gd name="adj2" fmla="val 19684"/>
            </a:avLst>
          </a:prstGeom>
          <a:ln/>
        </p:spPr>
        <p:style>
          <a:lnRef idx="1">
            <a:schemeClr val="accent3"/>
          </a:lnRef>
          <a:fillRef idx="2">
            <a:schemeClr val="accent3"/>
          </a:fillRef>
          <a:effectRef idx="1">
            <a:schemeClr val="accent3"/>
          </a:effectRef>
          <a:fontRef idx="minor">
            <a:schemeClr val="dk1"/>
          </a:fontRef>
        </p:style>
      </p:sp>
      <p:sp>
        <p:nvSpPr>
          <p:cNvPr id="15" name="Shape 14"/>
          <p:cNvSpPr/>
          <p:nvPr/>
        </p:nvSpPr>
        <p:spPr>
          <a:xfrm>
            <a:off x="914400" y="1390650"/>
            <a:ext cx="10706100" cy="4559299"/>
          </a:xfrm>
          <a:prstGeom prst="swooshArrow">
            <a:avLst>
              <a:gd name="adj1" fmla="val 25000"/>
              <a:gd name="adj2" fmla="val 25000"/>
            </a:avLst>
          </a:prstGeom>
          <a:ln/>
        </p:spPr>
        <p:style>
          <a:lnRef idx="1">
            <a:schemeClr val="dk1"/>
          </a:lnRef>
          <a:fillRef idx="2">
            <a:schemeClr val="dk1"/>
          </a:fillRef>
          <a:effectRef idx="1">
            <a:schemeClr val="dk1"/>
          </a:effectRef>
          <a:fontRef idx="minor">
            <a:schemeClr val="dk1"/>
          </a:fontRef>
        </p:style>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EC697-2F24-4C1D-BA16-B8A5F4774E29}" type="slidenum">
              <a:rPr kumimoji="0" lang="en-GB" sz="1800" b="0" i="0" u="none" strike="noStrike" kern="1200" cap="none" spc="0" normalizeH="0" baseline="0" noProof="0" smtClean="0">
                <a:ln>
                  <a:noFill/>
                </a:ln>
                <a:solidFill>
                  <a:schemeClr val="tx1"/>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chemeClr val="tx1"/>
              </a:solidFill>
              <a:effectLst/>
              <a:uLnTx/>
              <a:uFillTx/>
              <a:latin typeface="Raleway"/>
              <a:ea typeface="+mn-ea"/>
              <a:cs typeface="+mn-cs"/>
            </a:endParaRPr>
          </a:p>
        </p:txBody>
      </p:sp>
      <p:sp>
        <p:nvSpPr>
          <p:cNvPr id="8" name="Title 4"/>
          <p:cNvSpPr>
            <a:spLocks noGrp="1"/>
          </p:cNvSpPr>
          <p:nvPr>
            <p:ph type="title"/>
          </p:nvPr>
        </p:nvSpPr>
        <p:spPr/>
        <p:txBody>
          <a:bodyPr vert="horz" lIns="91440" tIns="45720" rIns="91440" bIns="45720" rtlCol="0" anchor="ctr">
            <a:normAutofit/>
          </a:bodyPr>
          <a:lstStyle/>
          <a:p>
            <a:r>
              <a:rPr lang="en-GB" dirty="0"/>
              <a:t>Digital transformation: from legacy to digital</a:t>
            </a:r>
          </a:p>
        </p:txBody>
      </p:sp>
      <p:sp>
        <p:nvSpPr>
          <p:cNvPr id="10" name="Rectangle: Rounded Corners 9"/>
          <p:cNvSpPr/>
          <p:nvPr/>
        </p:nvSpPr>
        <p:spPr>
          <a:xfrm>
            <a:off x="307168" y="4206436"/>
            <a:ext cx="2736000" cy="1809750"/>
          </a:xfrm>
          <a:prstGeom prst="roundRect">
            <a:avLst/>
          </a:prstGeom>
          <a:solidFill>
            <a:srgbClr val="FFFFFF">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74F77"/>
                </a:solidFill>
                <a:effectLst/>
                <a:uLnTx/>
                <a:uFillTx/>
                <a:latin typeface="Raleway"/>
                <a:ea typeface="+mn-ea"/>
                <a:cs typeface="+mn-cs"/>
              </a:rPr>
              <a:t>Inflexible &amp; inefficient legacy IT</a:t>
            </a:r>
          </a:p>
        </p:txBody>
      </p:sp>
      <p:sp>
        <p:nvSpPr>
          <p:cNvPr id="11" name="Rectangle: Rounded Corners 10"/>
          <p:cNvSpPr/>
          <p:nvPr/>
        </p:nvSpPr>
        <p:spPr>
          <a:xfrm>
            <a:off x="9260680" y="1206184"/>
            <a:ext cx="2736000" cy="1809750"/>
          </a:xfrm>
          <a:prstGeom prst="roundRect">
            <a:avLst/>
          </a:prstGeom>
          <a:solidFill>
            <a:srgbClr val="FFFFFF">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74F77"/>
                </a:solidFill>
                <a:effectLst/>
                <a:uLnTx/>
                <a:uFillTx/>
                <a:latin typeface="Raleway"/>
                <a:ea typeface="+mn-ea"/>
                <a:cs typeface="+mn-cs"/>
              </a:rPr>
              <a:t>Digital Public Services</a:t>
            </a:r>
          </a:p>
        </p:txBody>
      </p:sp>
      <p:sp>
        <p:nvSpPr>
          <p:cNvPr id="12" name="Rectangle: Rounded Corners 11"/>
          <p:cNvSpPr/>
          <p:nvPr/>
        </p:nvSpPr>
        <p:spPr>
          <a:xfrm>
            <a:off x="3291672" y="3225704"/>
            <a:ext cx="2736000" cy="1809750"/>
          </a:xfrm>
          <a:prstGeom prst="roundRect">
            <a:avLst/>
          </a:prstGeom>
          <a:solidFill>
            <a:srgbClr val="FFFFFF">
              <a:alpha val="40000"/>
            </a:srgbClr>
          </a:solidFill>
        </p:spPr>
        <p:style>
          <a:lnRef idx="2">
            <a:schemeClr val="accent3"/>
          </a:lnRef>
          <a:fillRef idx="1">
            <a:schemeClr val="lt1"/>
          </a:fillRef>
          <a:effectRef idx="0">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74F77"/>
                </a:solidFill>
                <a:effectLst/>
                <a:uLnTx/>
                <a:uFillTx/>
                <a:latin typeface="Raleway"/>
                <a:ea typeface="+mn-ea"/>
                <a:cs typeface="+mn-cs"/>
              </a:rPr>
              <a:t>‘Cloud Enabled’ assured hosting</a:t>
            </a:r>
          </a:p>
        </p:txBody>
      </p:sp>
      <p:sp>
        <p:nvSpPr>
          <p:cNvPr id="13" name="Rectangle: Rounded Corners 12"/>
          <p:cNvSpPr/>
          <p:nvPr/>
        </p:nvSpPr>
        <p:spPr>
          <a:xfrm>
            <a:off x="6276176" y="2099832"/>
            <a:ext cx="2736000" cy="1809750"/>
          </a:xfrm>
          <a:prstGeom prst="roundRect">
            <a:avLst/>
          </a:prstGeom>
          <a:solidFill>
            <a:srgbClr val="FFFFFF">
              <a:alpha val="40000"/>
            </a:srgbClr>
          </a:solidFill>
        </p:spPr>
        <p:style>
          <a:lnRef idx="2">
            <a:schemeClr val="accent3"/>
          </a:lnRef>
          <a:fillRef idx="1">
            <a:schemeClr val="lt1"/>
          </a:fillRef>
          <a:effectRef idx="0">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74F77"/>
                </a:solidFill>
                <a:effectLst/>
                <a:uLnTx/>
                <a:uFillTx/>
                <a:latin typeface="Raleway"/>
                <a:ea typeface="+mn-ea"/>
                <a:cs typeface="+mn-cs"/>
              </a:rPr>
              <a:t>‘Cloud Native’ next-gen apps</a:t>
            </a:r>
          </a:p>
        </p:txBody>
      </p:sp>
      <p:sp>
        <p:nvSpPr>
          <p:cNvPr id="2" name="TextBox 1">
            <a:extLst>
              <a:ext uri="{FF2B5EF4-FFF2-40B4-BE49-F238E27FC236}">
                <a16:creationId xmlns:a16="http://schemas.microsoft.com/office/drawing/2014/main" id="{410D8ED4-040D-45DF-A522-538D0138A336}"/>
              </a:ext>
            </a:extLst>
          </p:cNvPr>
          <p:cNvSpPr txBox="1"/>
          <p:nvPr/>
        </p:nvSpPr>
        <p:spPr>
          <a:xfrm>
            <a:off x="739234" y="3144606"/>
            <a:ext cx="1908201" cy="461665"/>
          </a:xfrm>
          <a:prstGeom prst="rect">
            <a:avLst/>
          </a:prstGeom>
          <a:noFill/>
        </p:spPr>
        <p:txBody>
          <a:bodyPr wrap="square" rtlCol="0">
            <a:spAutoFit/>
          </a:bodyPr>
          <a:lstStyle/>
          <a:p>
            <a:pPr algn="ctr"/>
            <a:r>
              <a:rPr lang="en-GB" sz="2400" b="1" dirty="0">
                <a:solidFill>
                  <a:schemeClr val="accent1">
                    <a:lumMod val="50000"/>
                  </a:schemeClr>
                </a:solidFill>
              </a:rPr>
              <a:t>Non-Cloud</a:t>
            </a:r>
          </a:p>
        </p:txBody>
      </p:sp>
      <p:sp>
        <p:nvSpPr>
          <p:cNvPr id="14" name="TextBox 13">
            <a:extLst>
              <a:ext uri="{FF2B5EF4-FFF2-40B4-BE49-F238E27FC236}">
                <a16:creationId xmlns:a16="http://schemas.microsoft.com/office/drawing/2014/main" id="{6279C4C4-56E4-4E52-9BAF-4A38C5791A45}"/>
              </a:ext>
            </a:extLst>
          </p:cNvPr>
          <p:cNvSpPr txBox="1"/>
          <p:nvPr/>
        </p:nvSpPr>
        <p:spPr>
          <a:xfrm>
            <a:off x="2647435" y="1967546"/>
            <a:ext cx="1895707" cy="830997"/>
          </a:xfrm>
          <a:prstGeom prst="rect">
            <a:avLst/>
          </a:prstGeom>
          <a:noFill/>
        </p:spPr>
        <p:txBody>
          <a:bodyPr wrap="square" rtlCol="0">
            <a:spAutoFit/>
          </a:bodyPr>
          <a:lstStyle/>
          <a:p>
            <a:pPr algn="ctr"/>
            <a:r>
              <a:rPr lang="en-GB" sz="2400" b="1" dirty="0">
                <a:solidFill>
                  <a:schemeClr val="accent1">
                    <a:lumMod val="50000"/>
                  </a:schemeClr>
                </a:solidFill>
              </a:rPr>
              <a:t>Private Cloud</a:t>
            </a:r>
          </a:p>
        </p:txBody>
      </p:sp>
      <p:sp>
        <p:nvSpPr>
          <p:cNvPr id="16" name="TextBox 15">
            <a:extLst>
              <a:ext uri="{FF2B5EF4-FFF2-40B4-BE49-F238E27FC236}">
                <a16:creationId xmlns:a16="http://schemas.microsoft.com/office/drawing/2014/main" id="{A67FBD42-3C3C-4883-B0AF-1188882A07BB}"/>
              </a:ext>
            </a:extLst>
          </p:cNvPr>
          <p:cNvSpPr txBox="1"/>
          <p:nvPr/>
        </p:nvSpPr>
        <p:spPr>
          <a:xfrm>
            <a:off x="4619506" y="1456423"/>
            <a:ext cx="2285155" cy="830997"/>
          </a:xfrm>
          <a:prstGeom prst="rect">
            <a:avLst/>
          </a:prstGeom>
          <a:noFill/>
        </p:spPr>
        <p:txBody>
          <a:bodyPr wrap="square" rtlCol="0">
            <a:spAutoFit/>
          </a:bodyPr>
          <a:lstStyle/>
          <a:p>
            <a:pPr algn="ctr"/>
            <a:r>
              <a:rPr lang="en-GB" sz="2400" b="1" dirty="0">
                <a:solidFill>
                  <a:schemeClr val="accent1">
                    <a:lumMod val="50000"/>
                  </a:schemeClr>
                </a:solidFill>
              </a:rPr>
              <a:t>Community Cloud</a:t>
            </a:r>
          </a:p>
        </p:txBody>
      </p:sp>
      <p:sp>
        <p:nvSpPr>
          <p:cNvPr id="17" name="TextBox 16">
            <a:extLst>
              <a:ext uri="{FF2B5EF4-FFF2-40B4-BE49-F238E27FC236}">
                <a16:creationId xmlns:a16="http://schemas.microsoft.com/office/drawing/2014/main" id="{35C28BBE-43B8-4428-B462-9CDD36927B72}"/>
              </a:ext>
            </a:extLst>
          </p:cNvPr>
          <p:cNvSpPr txBox="1"/>
          <p:nvPr/>
        </p:nvSpPr>
        <p:spPr>
          <a:xfrm>
            <a:off x="7153165" y="1137168"/>
            <a:ext cx="1859011" cy="830997"/>
          </a:xfrm>
          <a:prstGeom prst="rect">
            <a:avLst/>
          </a:prstGeom>
          <a:noFill/>
        </p:spPr>
        <p:txBody>
          <a:bodyPr wrap="square" rtlCol="0">
            <a:spAutoFit/>
          </a:bodyPr>
          <a:lstStyle/>
          <a:p>
            <a:pPr algn="ctr"/>
            <a:r>
              <a:rPr lang="en-GB" sz="2400" b="1" dirty="0">
                <a:solidFill>
                  <a:schemeClr val="accent1">
                    <a:lumMod val="50000"/>
                  </a:schemeClr>
                </a:solidFill>
              </a:rPr>
              <a:t>Public Cloud</a:t>
            </a:r>
          </a:p>
        </p:txBody>
      </p:sp>
      <p:sp>
        <p:nvSpPr>
          <p:cNvPr id="3" name="TextBox 2">
            <a:extLst>
              <a:ext uri="{FF2B5EF4-FFF2-40B4-BE49-F238E27FC236}">
                <a16:creationId xmlns:a16="http://schemas.microsoft.com/office/drawing/2014/main" id="{602D8F9A-FA14-4D55-8798-31108BB8791C}"/>
              </a:ext>
            </a:extLst>
          </p:cNvPr>
          <p:cNvSpPr txBox="1"/>
          <p:nvPr/>
        </p:nvSpPr>
        <p:spPr>
          <a:xfrm>
            <a:off x="6591892" y="5111311"/>
            <a:ext cx="5337575" cy="783193"/>
          </a:xfrm>
          <a:prstGeom prst="roundRect">
            <a:avLst/>
          </a:prstGeom>
          <a:solidFill>
            <a:schemeClr val="tx2"/>
          </a:solidFill>
        </p:spPr>
        <p:txBody>
          <a:bodyPr wrap="square" rtlCol="0">
            <a:spAutoFit/>
          </a:bodyPr>
          <a:lstStyle/>
          <a:p>
            <a:r>
              <a:rPr lang="en-GB" sz="2000" dirty="0">
                <a:solidFill>
                  <a:schemeClr val="bg1"/>
                </a:solidFill>
              </a:rPr>
              <a:t>Making Change Happen – driving adoption of cloud for new and existing IT solutions</a:t>
            </a:r>
          </a:p>
        </p:txBody>
      </p:sp>
      <p:sp>
        <p:nvSpPr>
          <p:cNvPr id="19" name="Footer Placeholder 2">
            <a:extLst>
              <a:ext uri="{FF2B5EF4-FFF2-40B4-BE49-F238E27FC236}">
                <a16:creationId xmlns:a16="http://schemas.microsoft.com/office/drawing/2014/main" id="{DB8CBE13-A1D5-4C3B-B809-8A798F6815ED}"/>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21102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p:bldP spid="14" grpId="0"/>
      <p:bldP spid="16" grpId="0"/>
      <p:bldP spid="1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50995289-05FB-6446-8B33-B850D4200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458" y="4368148"/>
            <a:ext cx="3883288" cy="2132441"/>
          </a:xfrm>
          <a:prstGeom prst="rect">
            <a:avLst/>
          </a:prstGeom>
        </p:spPr>
      </p:pic>
      <p:sp>
        <p:nvSpPr>
          <p:cNvPr id="5" name="Title 4">
            <a:extLst>
              <a:ext uri="{FF2B5EF4-FFF2-40B4-BE49-F238E27FC236}">
                <a16:creationId xmlns:a16="http://schemas.microsoft.com/office/drawing/2014/main" id="{CD5359C9-8760-493B-A295-828D088898D8}"/>
              </a:ext>
            </a:extLst>
          </p:cNvPr>
          <p:cNvSpPr>
            <a:spLocks noGrp="1"/>
          </p:cNvSpPr>
          <p:nvPr>
            <p:ph type="title"/>
          </p:nvPr>
        </p:nvSpPr>
        <p:spPr/>
        <p:txBody>
          <a:bodyPr>
            <a:normAutofit/>
          </a:bodyPr>
          <a:lstStyle/>
          <a:p>
            <a:r>
              <a:rPr lang="en-GB" sz="3200" dirty="0"/>
              <a:t>1. The multi-cloud experts.</a:t>
            </a:r>
          </a:p>
        </p:txBody>
      </p:sp>
      <p:sp>
        <p:nvSpPr>
          <p:cNvPr id="6" name="Slide Number Placeholder 5">
            <a:extLst>
              <a:ext uri="{FF2B5EF4-FFF2-40B4-BE49-F238E27FC236}">
                <a16:creationId xmlns:a16="http://schemas.microsoft.com/office/drawing/2014/main" id="{C647F83A-A9C9-41B1-A24F-95D442C9A4D0}"/>
              </a:ext>
            </a:extLst>
          </p:cNvPr>
          <p:cNvSpPr>
            <a:spLocks noGrp="1"/>
          </p:cNvSpPr>
          <p:nvPr>
            <p:ph type="sldNum" sz="quarter" idx="4294967295"/>
          </p:nvPr>
        </p:nvSpPr>
        <p:spPr>
          <a:xfrm>
            <a:off x="10451872" y="6155560"/>
            <a:ext cx="1105125" cy="365125"/>
          </a:xfrm>
          <a:prstGeom prst="rect">
            <a:avLst/>
          </a:prstGeom>
        </p:spPr>
        <p:txBody>
          <a:bodyPr/>
          <a:lstStyle/>
          <a:p>
            <a:fld id="{E8AEC697-2F24-4C1D-BA16-B8A5F4774E29}" type="slidenum">
              <a:rPr lang="en-GB" smtClean="0"/>
              <a:pPr/>
              <a:t>9</a:t>
            </a:fld>
            <a:endParaRPr lang="en-GB" dirty="0"/>
          </a:p>
        </p:txBody>
      </p:sp>
      <p:sp>
        <p:nvSpPr>
          <p:cNvPr id="7" name="Rectangle: Rounded Corners 6">
            <a:extLst>
              <a:ext uri="{FF2B5EF4-FFF2-40B4-BE49-F238E27FC236}">
                <a16:creationId xmlns:a16="http://schemas.microsoft.com/office/drawing/2014/main" id="{65937F9C-C22E-42A7-AB43-BD057AD064C5}"/>
              </a:ext>
            </a:extLst>
          </p:cNvPr>
          <p:cNvSpPr/>
          <p:nvPr/>
        </p:nvSpPr>
        <p:spPr>
          <a:xfrm>
            <a:off x="1139687" y="1895061"/>
            <a:ext cx="2676939" cy="3511826"/>
          </a:xfrm>
          <a:prstGeom prst="round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A19589EE-8039-4425-A521-0A4B04FC6F39}"/>
              </a:ext>
            </a:extLst>
          </p:cNvPr>
          <p:cNvCxnSpPr/>
          <p:nvPr/>
        </p:nvCxnSpPr>
        <p:spPr>
          <a:xfrm>
            <a:off x="1139687" y="3060699"/>
            <a:ext cx="267693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F1D8DFAA-82B1-4B1C-9C51-FFE37A9BB6E7}"/>
              </a:ext>
            </a:extLst>
          </p:cNvPr>
          <p:cNvSpPr txBox="1"/>
          <p:nvPr/>
        </p:nvSpPr>
        <p:spPr>
          <a:xfrm>
            <a:off x="1497217" y="1895058"/>
            <a:ext cx="2054366" cy="338554"/>
          </a:xfrm>
          <a:prstGeom prst="rect">
            <a:avLst/>
          </a:prstGeom>
          <a:noFill/>
        </p:spPr>
        <p:txBody>
          <a:bodyPr wrap="square" rtlCol="0">
            <a:spAutoFit/>
          </a:bodyPr>
          <a:lstStyle/>
          <a:p>
            <a:pPr algn="ctr"/>
            <a:r>
              <a:rPr lang="en-GB" sz="1600" b="1" dirty="0">
                <a:solidFill>
                  <a:schemeClr val="tx2"/>
                </a:solidFill>
              </a:rPr>
              <a:t>Cloud Native Apps</a:t>
            </a:r>
          </a:p>
        </p:txBody>
      </p:sp>
      <p:sp>
        <p:nvSpPr>
          <p:cNvPr id="54" name="TextBox 53">
            <a:extLst>
              <a:ext uri="{FF2B5EF4-FFF2-40B4-BE49-F238E27FC236}">
                <a16:creationId xmlns:a16="http://schemas.microsoft.com/office/drawing/2014/main" id="{7BCF555C-E895-4526-9624-5F50DCDE21E6}"/>
              </a:ext>
            </a:extLst>
          </p:cNvPr>
          <p:cNvSpPr txBox="1"/>
          <p:nvPr/>
        </p:nvSpPr>
        <p:spPr>
          <a:xfrm>
            <a:off x="1139687" y="3045883"/>
            <a:ext cx="2769426" cy="584775"/>
          </a:xfrm>
          <a:prstGeom prst="rect">
            <a:avLst/>
          </a:prstGeom>
          <a:noFill/>
        </p:spPr>
        <p:txBody>
          <a:bodyPr wrap="square" rtlCol="0">
            <a:spAutoFit/>
          </a:bodyPr>
          <a:lstStyle/>
          <a:p>
            <a:pPr algn="ctr"/>
            <a:r>
              <a:rPr lang="en-GB" sz="1600" b="1" dirty="0">
                <a:solidFill>
                  <a:schemeClr val="tx2"/>
                </a:solidFill>
              </a:rPr>
              <a:t>Traditional Enterprise Applications</a:t>
            </a:r>
          </a:p>
        </p:txBody>
      </p:sp>
      <p:sp>
        <p:nvSpPr>
          <p:cNvPr id="55" name="Arrow: Right 54">
            <a:extLst>
              <a:ext uri="{FF2B5EF4-FFF2-40B4-BE49-F238E27FC236}">
                <a16:creationId xmlns:a16="http://schemas.microsoft.com/office/drawing/2014/main" id="{EFC49DC4-2604-463F-A5A9-C33041217EA2}"/>
              </a:ext>
            </a:extLst>
          </p:cNvPr>
          <p:cNvSpPr/>
          <p:nvPr/>
        </p:nvSpPr>
        <p:spPr>
          <a:xfrm>
            <a:off x="4015224" y="2748809"/>
            <a:ext cx="2113928" cy="1861252"/>
          </a:xfrm>
          <a:prstGeom prst="rightArrow">
            <a:avLst>
              <a:gd name="adj1" fmla="val 66519"/>
              <a:gd name="adj2" fmla="val 29077"/>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2">
                  <a:lumMod val="10000"/>
                </a:schemeClr>
              </a:solidFill>
            </a:endParaRPr>
          </a:p>
        </p:txBody>
      </p:sp>
      <p:sp>
        <p:nvSpPr>
          <p:cNvPr id="58" name="TextBox 57">
            <a:extLst>
              <a:ext uri="{FF2B5EF4-FFF2-40B4-BE49-F238E27FC236}">
                <a16:creationId xmlns:a16="http://schemas.microsoft.com/office/drawing/2014/main" id="{619F2205-0DCB-4533-BABC-4CC69F82BA1B}"/>
              </a:ext>
            </a:extLst>
          </p:cNvPr>
          <p:cNvSpPr txBox="1"/>
          <p:nvPr/>
        </p:nvSpPr>
        <p:spPr>
          <a:xfrm>
            <a:off x="4033748" y="3121551"/>
            <a:ext cx="1950364" cy="1077218"/>
          </a:xfrm>
          <a:prstGeom prst="rect">
            <a:avLst/>
          </a:prstGeom>
          <a:noFill/>
        </p:spPr>
        <p:txBody>
          <a:bodyPr wrap="square" rtlCol="0">
            <a:spAutoFit/>
          </a:bodyPr>
          <a:lstStyle/>
          <a:p>
            <a:r>
              <a:rPr lang="en-GB" sz="1600" b="1" dirty="0">
                <a:solidFill>
                  <a:schemeClr val="tx2"/>
                </a:solidFill>
              </a:rPr>
              <a:t>Choice</a:t>
            </a:r>
            <a:r>
              <a:rPr lang="en-GB" sz="1600" dirty="0">
                <a:solidFill>
                  <a:schemeClr val="bg1">
                    <a:lumMod val="50000"/>
                  </a:schemeClr>
                </a:solidFill>
              </a:rPr>
              <a:t> &amp; </a:t>
            </a:r>
            <a:r>
              <a:rPr lang="en-GB" sz="1600" b="1" dirty="0">
                <a:solidFill>
                  <a:schemeClr val="tx2"/>
                </a:solidFill>
              </a:rPr>
              <a:t>Flexibility</a:t>
            </a:r>
            <a:r>
              <a:rPr lang="en-GB" sz="1600" dirty="0">
                <a:solidFill>
                  <a:schemeClr val="bg1">
                    <a:lumMod val="50000"/>
                  </a:schemeClr>
                </a:solidFill>
              </a:rPr>
              <a:t> of the right cloud for every workload</a:t>
            </a:r>
          </a:p>
        </p:txBody>
      </p:sp>
      <p:pic>
        <p:nvPicPr>
          <p:cNvPr id="67" name="Picture 66">
            <a:extLst>
              <a:ext uri="{FF2B5EF4-FFF2-40B4-BE49-F238E27FC236}">
                <a16:creationId xmlns:a16="http://schemas.microsoft.com/office/drawing/2014/main" id="{4E79659A-56EA-E943-94D9-FE764C2507CA}"/>
              </a:ext>
            </a:extLst>
          </p:cNvPr>
          <p:cNvPicPr>
            <a:picLocks noChangeAspect="1"/>
          </p:cNvPicPr>
          <p:nvPr/>
        </p:nvPicPr>
        <p:blipFill rotWithShape="1">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09" t="29174" r="3309" b="34424"/>
          <a:stretch/>
        </p:blipFill>
        <p:spPr>
          <a:xfrm>
            <a:off x="8121936" y="3094505"/>
            <a:ext cx="1094509" cy="319146"/>
          </a:xfrm>
          <a:prstGeom prst="rect">
            <a:avLst/>
          </a:prstGeom>
        </p:spPr>
      </p:pic>
      <p:pic>
        <p:nvPicPr>
          <p:cNvPr id="68" name="Picture 67">
            <a:extLst>
              <a:ext uri="{FF2B5EF4-FFF2-40B4-BE49-F238E27FC236}">
                <a16:creationId xmlns:a16="http://schemas.microsoft.com/office/drawing/2014/main" id="{2985AF78-3757-8149-AD69-C68B7E3E2815}"/>
              </a:ext>
            </a:extLst>
          </p:cNvPr>
          <p:cNvPicPr>
            <a:picLocks noChangeAspect="1"/>
          </p:cNvPicPr>
          <p:nvPr/>
        </p:nvPicPr>
        <p:blipFill rotWithShape="1">
          <a:blip r:embed="rId6">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18540" t="41253" r="18540" b="41253"/>
          <a:stretch/>
        </p:blipFill>
        <p:spPr>
          <a:xfrm>
            <a:off x="6758434" y="3615252"/>
            <a:ext cx="1301675" cy="279660"/>
          </a:xfrm>
          <a:prstGeom prst="rect">
            <a:avLst/>
          </a:prstGeom>
        </p:spPr>
      </p:pic>
      <p:pic>
        <p:nvPicPr>
          <p:cNvPr id="69" name="Picture 68">
            <a:extLst>
              <a:ext uri="{FF2B5EF4-FFF2-40B4-BE49-F238E27FC236}">
                <a16:creationId xmlns:a16="http://schemas.microsoft.com/office/drawing/2014/main" id="{0951655F-65EC-1A4B-88CB-93734E4528DD}"/>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60970" y="3591541"/>
            <a:ext cx="1299196" cy="258089"/>
          </a:xfrm>
          <a:prstGeom prst="rect">
            <a:avLst/>
          </a:prstGeom>
        </p:spPr>
      </p:pic>
      <p:pic>
        <p:nvPicPr>
          <p:cNvPr id="70" name="Picture 69">
            <a:extLst>
              <a:ext uri="{FF2B5EF4-FFF2-40B4-BE49-F238E27FC236}">
                <a16:creationId xmlns:a16="http://schemas.microsoft.com/office/drawing/2014/main" id="{4F3F87EB-C565-534B-82DB-7541560030D0}"/>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99664" y="3116855"/>
            <a:ext cx="1187185" cy="296796"/>
          </a:xfrm>
          <a:prstGeom prst="rect">
            <a:avLst/>
          </a:prstGeom>
        </p:spPr>
      </p:pic>
      <p:pic>
        <p:nvPicPr>
          <p:cNvPr id="71" name="Picture 70">
            <a:extLst>
              <a:ext uri="{FF2B5EF4-FFF2-40B4-BE49-F238E27FC236}">
                <a16:creationId xmlns:a16="http://schemas.microsoft.com/office/drawing/2014/main" id="{0A9A0FCD-2FB7-9A45-AB77-9230C33F66FB}"/>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l="3309" t="29174" r="3309" b="34424"/>
          <a:stretch/>
        </p:blipFill>
        <p:spPr>
          <a:xfrm>
            <a:off x="10114500" y="2359858"/>
            <a:ext cx="850223" cy="247915"/>
          </a:xfrm>
          <a:prstGeom prst="rect">
            <a:avLst/>
          </a:prstGeom>
        </p:spPr>
      </p:pic>
      <p:pic>
        <p:nvPicPr>
          <p:cNvPr id="72" name="Picture 71">
            <a:extLst>
              <a:ext uri="{FF2B5EF4-FFF2-40B4-BE49-F238E27FC236}">
                <a16:creationId xmlns:a16="http://schemas.microsoft.com/office/drawing/2014/main" id="{8E2AF6B8-AC7F-0042-B6E2-834404470434}"/>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9466034" y="2104723"/>
            <a:ext cx="948337" cy="237084"/>
          </a:xfrm>
          <a:prstGeom prst="rect">
            <a:avLst/>
          </a:prstGeom>
        </p:spPr>
      </p:pic>
      <p:pic>
        <p:nvPicPr>
          <p:cNvPr id="73" name="Picture 72">
            <a:extLst>
              <a:ext uri="{FF2B5EF4-FFF2-40B4-BE49-F238E27FC236}">
                <a16:creationId xmlns:a16="http://schemas.microsoft.com/office/drawing/2014/main" id="{5DFEA1BA-2276-C94F-A5A1-6C3222776D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5598" y="1102713"/>
            <a:ext cx="5297138" cy="3392423"/>
          </a:xfrm>
          <a:prstGeom prst="rect">
            <a:avLst/>
          </a:prstGeom>
        </p:spPr>
      </p:pic>
      <p:grpSp>
        <p:nvGrpSpPr>
          <p:cNvPr id="74" name="Group 73">
            <a:extLst>
              <a:ext uri="{FF2B5EF4-FFF2-40B4-BE49-F238E27FC236}">
                <a16:creationId xmlns:a16="http://schemas.microsoft.com/office/drawing/2014/main" id="{5006B874-2F21-324F-A672-7255C82FAAE2}"/>
              </a:ext>
            </a:extLst>
          </p:cNvPr>
          <p:cNvGrpSpPr/>
          <p:nvPr/>
        </p:nvGrpSpPr>
        <p:grpSpPr>
          <a:xfrm>
            <a:off x="8605888" y="1819562"/>
            <a:ext cx="703209" cy="365125"/>
            <a:chOff x="6899275" y="1809750"/>
            <a:chExt cx="703209" cy="365125"/>
          </a:xfrm>
        </p:grpSpPr>
        <p:sp>
          <p:nvSpPr>
            <p:cNvPr id="75" name="Rectangle 74">
              <a:extLst>
                <a:ext uri="{FF2B5EF4-FFF2-40B4-BE49-F238E27FC236}">
                  <a16:creationId xmlns:a16="http://schemas.microsoft.com/office/drawing/2014/main" id="{EA110FE8-CB95-B34B-936C-1ECE111B5D8F}"/>
                </a:ext>
              </a:extLst>
            </p:cNvPr>
            <p:cNvSpPr/>
            <p:nvPr/>
          </p:nvSpPr>
          <p:spPr>
            <a:xfrm>
              <a:off x="6899275" y="1809750"/>
              <a:ext cx="703209"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51EC41F9-C189-0641-887C-115FD02F6FE4}"/>
                </a:ext>
              </a:extLst>
            </p:cNvPr>
            <p:cNvPicPr>
              <a:picLocks noChangeAspect="1"/>
            </p:cNvPicPr>
            <p:nvPr/>
          </p:nvPicPr>
          <p:blipFill rotWithShape="1">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9920" t="27292" r="22431" b="35415"/>
            <a:stretch/>
          </p:blipFill>
          <p:spPr>
            <a:xfrm>
              <a:off x="6946086" y="1881821"/>
              <a:ext cx="600889" cy="233223"/>
            </a:xfrm>
            <a:prstGeom prst="rect">
              <a:avLst/>
            </a:prstGeom>
          </p:spPr>
        </p:pic>
      </p:grpSp>
      <p:grpSp>
        <p:nvGrpSpPr>
          <p:cNvPr id="77" name="Group 76">
            <a:extLst>
              <a:ext uri="{FF2B5EF4-FFF2-40B4-BE49-F238E27FC236}">
                <a16:creationId xmlns:a16="http://schemas.microsoft.com/office/drawing/2014/main" id="{F775E732-FFCB-E840-8B04-671C7A5E1C28}"/>
              </a:ext>
            </a:extLst>
          </p:cNvPr>
          <p:cNvGrpSpPr/>
          <p:nvPr/>
        </p:nvGrpSpPr>
        <p:grpSpPr>
          <a:xfrm>
            <a:off x="7424251" y="3257881"/>
            <a:ext cx="4606747" cy="2020662"/>
            <a:chOff x="5766641" y="3185077"/>
            <a:chExt cx="4606747" cy="2020662"/>
          </a:xfrm>
        </p:grpSpPr>
        <p:sp>
          <p:nvSpPr>
            <p:cNvPr id="78" name="Oval 77">
              <a:extLst>
                <a:ext uri="{FF2B5EF4-FFF2-40B4-BE49-F238E27FC236}">
                  <a16:creationId xmlns:a16="http://schemas.microsoft.com/office/drawing/2014/main" id="{F2BE1367-20A4-8347-A2DD-7068DB3A6C4C}"/>
                </a:ext>
              </a:extLst>
            </p:cNvPr>
            <p:cNvSpPr/>
            <p:nvPr/>
          </p:nvSpPr>
          <p:spPr>
            <a:xfrm>
              <a:off x="8524800" y="3586108"/>
              <a:ext cx="1119600" cy="430391"/>
            </a:xfrm>
            <a:prstGeom prst="ellipse">
              <a:avLst/>
            </a:prstGeom>
            <a:ln>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Public Sector Networks</a:t>
              </a:r>
            </a:p>
          </p:txBody>
        </p:sp>
        <p:sp>
          <p:nvSpPr>
            <p:cNvPr id="79" name="Oval 78">
              <a:extLst>
                <a:ext uri="{FF2B5EF4-FFF2-40B4-BE49-F238E27FC236}">
                  <a16:creationId xmlns:a16="http://schemas.microsoft.com/office/drawing/2014/main" id="{15C3B654-D4D1-4F49-B5A0-0D24FDF48705}"/>
                </a:ext>
              </a:extLst>
            </p:cNvPr>
            <p:cNvSpPr/>
            <p:nvPr/>
          </p:nvSpPr>
          <p:spPr>
            <a:xfrm>
              <a:off x="8433948" y="3193023"/>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RLI</a:t>
              </a:r>
            </a:p>
          </p:txBody>
        </p:sp>
        <p:sp>
          <p:nvSpPr>
            <p:cNvPr id="80" name="Oval 79">
              <a:extLst>
                <a:ext uri="{FF2B5EF4-FFF2-40B4-BE49-F238E27FC236}">
                  <a16:creationId xmlns:a16="http://schemas.microsoft.com/office/drawing/2014/main" id="{19B78E18-5D4C-3F42-9C91-9AACCF84DBBD}"/>
                </a:ext>
              </a:extLst>
            </p:cNvPr>
            <p:cNvSpPr/>
            <p:nvPr/>
          </p:nvSpPr>
          <p:spPr>
            <a:xfrm>
              <a:off x="9149228" y="3185077"/>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HSCN</a:t>
              </a:r>
            </a:p>
          </p:txBody>
        </p:sp>
        <p:sp>
          <p:nvSpPr>
            <p:cNvPr id="81" name="Oval 80">
              <a:extLst>
                <a:ext uri="{FF2B5EF4-FFF2-40B4-BE49-F238E27FC236}">
                  <a16:creationId xmlns:a16="http://schemas.microsoft.com/office/drawing/2014/main" id="{E7646B4A-B9CF-3344-A9E6-5C416CCAC303}"/>
                </a:ext>
              </a:extLst>
            </p:cNvPr>
            <p:cNvSpPr/>
            <p:nvPr/>
          </p:nvSpPr>
          <p:spPr>
            <a:xfrm>
              <a:off x="9789336" y="352012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PSN-A</a:t>
              </a:r>
            </a:p>
          </p:txBody>
        </p:sp>
        <p:sp>
          <p:nvSpPr>
            <p:cNvPr id="82" name="Oval 81">
              <a:extLst>
                <a:ext uri="{FF2B5EF4-FFF2-40B4-BE49-F238E27FC236}">
                  <a16:creationId xmlns:a16="http://schemas.microsoft.com/office/drawing/2014/main" id="{8511DD8B-D358-5043-9076-827D342819FC}"/>
                </a:ext>
              </a:extLst>
            </p:cNvPr>
            <p:cNvSpPr/>
            <p:nvPr/>
          </p:nvSpPr>
          <p:spPr>
            <a:xfrm>
              <a:off x="9689411" y="3972671"/>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PSN-P</a:t>
              </a:r>
            </a:p>
          </p:txBody>
        </p:sp>
        <p:sp>
          <p:nvSpPr>
            <p:cNvPr id="83" name="Oval 82">
              <a:extLst>
                <a:ext uri="{FF2B5EF4-FFF2-40B4-BE49-F238E27FC236}">
                  <a16:creationId xmlns:a16="http://schemas.microsoft.com/office/drawing/2014/main" id="{38D9FCA4-775C-B148-9804-8695E7BC3894}"/>
                </a:ext>
              </a:extLst>
            </p:cNvPr>
            <p:cNvSpPr/>
            <p:nvPr/>
          </p:nvSpPr>
          <p:spPr>
            <a:xfrm>
              <a:off x="8242899" y="409696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Janet</a:t>
              </a:r>
            </a:p>
          </p:txBody>
        </p:sp>
        <p:sp>
          <p:nvSpPr>
            <p:cNvPr id="84" name="Oval 83">
              <a:extLst>
                <a:ext uri="{FF2B5EF4-FFF2-40B4-BE49-F238E27FC236}">
                  <a16:creationId xmlns:a16="http://schemas.microsoft.com/office/drawing/2014/main" id="{9C5DF212-FE60-F549-9650-012971D46FC2}"/>
                </a:ext>
              </a:extLst>
            </p:cNvPr>
            <p:cNvSpPr/>
            <p:nvPr/>
          </p:nvSpPr>
          <p:spPr>
            <a:xfrm>
              <a:off x="8998338" y="4193240"/>
              <a:ext cx="584052" cy="248578"/>
            </a:xfrm>
            <a:prstGeom prst="ellipse">
              <a:avLst/>
            </a:prstGeom>
            <a:ln w="6350">
              <a:solidFill>
                <a:schemeClr val="tx2"/>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sz="1000" dirty="0">
                  <a:solidFill>
                    <a:schemeClr val="tx2"/>
                  </a:solidFill>
                </a:rPr>
                <a:t>Private</a:t>
              </a:r>
            </a:p>
          </p:txBody>
        </p:sp>
        <p:sp>
          <p:nvSpPr>
            <p:cNvPr id="85" name="Left-Right Arrow 84">
              <a:extLst>
                <a:ext uri="{FF2B5EF4-FFF2-40B4-BE49-F238E27FC236}">
                  <a16:creationId xmlns:a16="http://schemas.microsoft.com/office/drawing/2014/main" id="{6F76A072-9CBF-8340-B4A8-A77F108BEBBE}"/>
                </a:ext>
              </a:extLst>
            </p:cNvPr>
            <p:cNvSpPr/>
            <p:nvPr/>
          </p:nvSpPr>
          <p:spPr>
            <a:xfrm>
              <a:off x="8146800" y="3697187"/>
              <a:ext cx="410400" cy="183613"/>
            </a:xfrm>
            <a:prstGeom prst="leftRightArrow">
              <a:avLst>
                <a:gd name="adj1" fmla="val 50000"/>
                <a:gd name="adj2" fmla="val 3627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700" dirty="0"/>
                <a:t>Native</a:t>
              </a:r>
            </a:p>
          </p:txBody>
        </p:sp>
        <p:cxnSp>
          <p:nvCxnSpPr>
            <p:cNvPr id="86" name="Straight Arrow Connector 85">
              <a:extLst>
                <a:ext uri="{FF2B5EF4-FFF2-40B4-BE49-F238E27FC236}">
                  <a16:creationId xmlns:a16="http://schemas.microsoft.com/office/drawing/2014/main" id="{609F802E-AC11-2345-976F-2E2F97E578A5}"/>
                </a:ext>
              </a:extLst>
            </p:cNvPr>
            <p:cNvCxnSpPr>
              <a:cxnSpLocks/>
            </p:cNvCxnSpPr>
            <p:nvPr/>
          </p:nvCxnSpPr>
          <p:spPr>
            <a:xfrm flipV="1">
              <a:off x="8639175" y="3968751"/>
              <a:ext cx="53975" cy="120649"/>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1A5DEA7-8847-F341-BB2D-7FD031E3595E}"/>
                </a:ext>
              </a:extLst>
            </p:cNvPr>
            <p:cNvCxnSpPr>
              <a:cxnSpLocks/>
            </p:cNvCxnSpPr>
            <p:nvPr/>
          </p:nvCxnSpPr>
          <p:spPr>
            <a:xfrm flipV="1">
              <a:off x="9312275" y="3438525"/>
              <a:ext cx="41275" cy="149225"/>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35B2755-7380-F54B-8FC2-D302AA548F36}"/>
                </a:ext>
              </a:extLst>
            </p:cNvPr>
            <p:cNvCxnSpPr>
              <a:cxnSpLocks/>
            </p:cNvCxnSpPr>
            <p:nvPr/>
          </p:nvCxnSpPr>
          <p:spPr>
            <a:xfrm flipH="1" flipV="1">
              <a:off x="8826951" y="3447450"/>
              <a:ext cx="26040" cy="13770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907A685-73E1-4743-A12C-941F72E57AED}"/>
                </a:ext>
              </a:extLst>
            </p:cNvPr>
            <p:cNvCxnSpPr>
              <a:cxnSpLocks/>
            </p:cNvCxnSpPr>
            <p:nvPr/>
          </p:nvCxnSpPr>
          <p:spPr>
            <a:xfrm flipH="1" flipV="1">
              <a:off x="9214240" y="4023303"/>
              <a:ext cx="18660" cy="164522"/>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50D91D0-ADA1-DF48-80A6-0FB5E0C38E30}"/>
                </a:ext>
              </a:extLst>
            </p:cNvPr>
            <p:cNvCxnSpPr>
              <a:cxnSpLocks/>
            </p:cNvCxnSpPr>
            <p:nvPr/>
          </p:nvCxnSpPr>
          <p:spPr>
            <a:xfrm flipH="1" flipV="1">
              <a:off x="9607910" y="3892081"/>
              <a:ext cx="113940" cy="130644"/>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DC120D8-9884-F240-8B29-276A32AC0AD3}"/>
                </a:ext>
              </a:extLst>
            </p:cNvPr>
            <p:cNvCxnSpPr>
              <a:cxnSpLocks/>
            </p:cNvCxnSpPr>
            <p:nvPr/>
          </p:nvCxnSpPr>
          <p:spPr>
            <a:xfrm flipH="1">
              <a:off x="9641406" y="3686175"/>
              <a:ext cx="147119" cy="62551"/>
            </a:xfrm>
            <a:prstGeom prst="straightConnector1">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6" name="Left-Right Arrow 45">
              <a:extLst>
                <a:ext uri="{FF2B5EF4-FFF2-40B4-BE49-F238E27FC236}">
                  <a16:creationId xmlns:a16="http://schemas.microsoft.com/office/drawing/2014/main" id="{93C7E4B2-5D91-E443-BA41-0D041B8498D5}"/>
                </a:ext>
              </a:extLst>
            </p:cNvPr>
            <p:cNvSpPr/>
            <p:nvPr/>
          </p:nvSpPr>
          <p:spPr>
            <a:xfrm rot="17147649">
              <a:off x="8451073" y="4308224"/>
              <a:ext cx="855483" cy="183613"/>
            </a:xfrm>
            <a:prstGeom prst="leftRightArrow">
              <a:avLst>
                <a:gd name="adj1" fmla="val 50000"/>
                <a:gd name="adj2" fmla="val 3627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700" dirty="0"/>
                <a:t>Native</a:t>
              </a:r>
            </a:p>
          </p:txBody>
        </p:sp>
        <p:sp>
          <p:nvSpPr>
            <p:cNvPr id="56" name="Left-Right Arrow 55">
              <a:extLst>
                <a:ext uri="{FF2B5EF4-FFF2-40B4-BE49-F238E27FC236}">
                  <a16:creationId xmlns:a16="http://schemas.microsoft.com/office/drawing/2014/main" id="{9060F49D-C7F6-EE42-9B2D-E3F21281FB8D}"/>
                </a:ext>
              </a:extLst>
            </p:cNvPr>
            <p:cNvSpPr/>
            <p:nvPr/>
          </p:nvSpPr>
          <p:spPr>
            <a:xfrm rot="3404105">
              <a:off x="5321956" y="4486173"/>
              <a:ext cx="1164251" cy="274881"/>
            </a:xfrm>
            <a:prstGeom prst="leftRightArrow">
              <a:avLst>
                <a:gd name="adj1" fmla="val 50000"/>
                <a:gd name="adj2" fmla="val 36276"/>
              </a:avLst>
            </a:prstGeom>
            <a:solidFill>
              <a:srgbClr val="00B29B"/>
            </a:solidFill>
            <a:ln>
              <a:no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1100" b="1" dirty="0">
                  <a:solidFill>
                    <a:schemeClr val="bg1"/>
                  </a:solidFill>
                </a:rPr>
                <a:t>100 KM</a:t>
              </a:r>
            </a:p>
          </p:txBody>
        </p:sp>
      </p:grpSp>
      <p:sp>
        <p:nvSpPr>
          <p:cNvPr id="11" name="TextBox 10">
            <a:extLst>
              <a:ext uri="{FF2B5EF4-FFF2-40B4-BE49-F238E27FC236}">
                <a16:creationId xmlns:a16="http://schemas.microsoft.com/office/drawing/2014/main" id="{D9C0966C-CD1F-084A-B4BB-25179BCBAA82}"/>
              </a:ext>
            </a:extLst>
          </p:cNvPr>
          <p:cNvSpPr txBox="1"/>
          <p:nvPr/>
        </p:nvSpPr>
        <p:spPr>
          <a:xfrm>
            <a:off x="1139687" y="2233612"/>
            <a:ext cx="266836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lumMod val="50000"/>
                  </a:schemeClr>
                </a:solidFill>
              </a:rPr>
              <a:t>Greenfield apps</a:t>
            </a:r>
          </a:p>
          <a:p>
            <a:pPr marL="171450" indent="-171450">
              <a:buFont typeface="Arial" panose="020B0604020202020204" pitchFamily="34" charset="0"/>
              <a:buChar char="•"/>
            </a:pPr>
            <a:r>
              <a:rPr lang="en-US" sz="1200" dirty="0">
                <a:solidFill>
                  <a:schemeClr val="bg1">
                    <a:lumMod val="50000"/>
                  </a:schemeClr>
                </a:solidFill>
              </a:rPr>
              <a:t>Point solutions</a:t>
            </a:r>
          </a:p>
          <a:p>
            <a:pPr marL="171450" indent="-171450">
              <a:buFont typeface="Arial" panose="020B0604020202020204" pitchFamily="34" charset="0"/>
              <a:buChar char="•"/>
            </a:pPr>
            <a:r>
              <a:rPr lang="en-US" sz="1200" dirty="0">
                <a:solidFill>
                  <a:schemeClr val="bg1">
                    <a:lumMod val="50000"/>
                  </a:schemeClr>
                </a:solidFill>
              </a:rPr>
              <a:t>Developed for cloud</a:t>
            </a:r>
          </a:p>
          <a:p>
            <a:pPr marL="171450" indent="-171450">
              <a:buFont typeface="Arial" panose="020B0604020202020204" pitchFamily="34" charset="0"/>
              <a:buChar char="•"/>
            </a:pPr>
            <a:r>
              <a:rPr lang="en-US" sz="1200" dirty="0">
                <a:solidFill>
                  <a:schemeClr val="bg1">
                    <a:lumMod val="50000"/>
                  </a:schemeClr>
                </a:solidFill>
              </a:rPr>
              <a:t>Faster development using PaaS</a:t>
            </a:r>
          </a:p>
        </p:txBody>
      </p:sp>
      <p:sp>
        <p:nvSpPr>
          <p:cNvPr id="92" name="TextBox 91">
            <a:extLst>
              <a:ext uri="{FF2B5EF4-FFF2-40B4-BE49-F238E27FC236}">
                <a16:creationId xmlns:a16="http://schemas.microsoft.com/office/drawing/2014/main" id="{B5ECD180-B0A1-9444-9845-00E931245A29}"/>
              </a:ext>
            </a:extLst>
          </p:cNvPr>
          <p:cNvSpPr txBox="1"/>
          <p:nvPr/>
        </p:nvSpPr>
        <p:spPr>
          <a:xfrm>
            <a:off x="1148693" y="3611423"/>
            <a:ext cx="2668364"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lumMod val="50000"/>
                  </a:schemeClr>
                </a:solidFill>
              </a:rPr>
              <a:t>Existing &amp; legacy systems</a:t>
            </a:r>
          </a:p>
          <a:p>
            <a:pPr marL="171450" indent="-171450">
              <a:buFont typeface="Arial" panose="020B0604020202020204" pitchFamily="34" charset="0"/>
              <a:buChar char="•"/>
            </a:pPr>
            <a:r>
              <a:rPr lang="en-US" sz="1200" dirty="0">
                <a:solidFill>
                  <a:schemeClr val="bg1">
                    <a:lumMod val="50000"/>
                  </a:schemeClr>
                </a:solidFill>
              </a:rPr>
              <a:t>Heterogeneous environments</a:t>
            </a:r>
          </a:p>
          <a:p>
            <a:pPr marL="171450" indent="-171450">
              <a:buFont typeface="Arial" panose="020B0604020202020204" pitchFamily="34" charset="0"/>
              <a:buChar char="•"/>
            </a:pPr>
            <a:r>
              <a:rPr lang="en-US" sz="1200" dirty="0">
                <a:solidFill>
                  <a:schemeClr val="bg1">
                    <a:lumMod val="50000"/>
                  </a:schemeClr>
                </a:solidFill>
              </a:rPr>
              <a:t>Developed before cloud</a:t>
            </a:r>
          </a:p>
          <a:p>
            <a:pPr marL="171450" indent="-171450">
              <a:buFont typeface="Arial" panose="020B0604020202020204" pitchFamily="34" charset="0"/>
              <a:buChar char="•"/>
            </a:pPr>
            <a:r>
              <a:rPr lang="en-US" sz="1200" dirty="0">
                <a:solidFill>
                  <a:schemeClr val="bg1">
                    <a:lumMod val="50000"/>
                  </a:schemeClr>
                </a:solidFill>
              </a:rPr>
              <a:t>Monolithic architectures</a:t>
            </a:r>
          </a:p>
          <a:p>
            <a:pPr marL="171450" indent="-171450">
              <a:buFont typeface="Arial" panose="020B0604020202020204" pitchFamily="34" charset="0"/>
              <a:buChar char="•"/>
            </a:pPr>
            <a:r>
              <a:rPr lang="en-US" sz="1200" dirty="0">
                <a:solidFill>
                  <a:schemeClr val="bg1">
                    <a:lumMod val="50000"/>
                  </a:schemeClr>
                </a:solidFill>
              </a:rPr>
              <a:t>Traditional accreditation</a:t>
            </a:r>
          </a:p>
          <a:p>
            <a:pPr marL="171450" indent="-171450">
              <a:buFont typeface="Arial" panose="020B0604020202020204" pitchFamily="34" charset="0"/>
              <a:buChar char="•"/>
            </a:pPr>
            <a:r>
              <a:rPr lang="en-US" sz="1200" dirty="0">
                <a:solidFill>
                  <a:schemeClr val="bg1">
                    <a:lumMod val="50000"/>
                  </a:schemeClr>
                </a:solidFill>
              </a:rPr>
              <a:t>Requires physical and IaaS </a:t>
            </a:r>
          </a:p>
          <a:p>
            <a:pPr marL="171450" indent="-171450">
              <a:buFont typeface="Arial" panose="020B0604020202020204" pitchFamily="34" charset="0"/>
              <a:buChar char="•"/>
            </a:pPr>
            <a:r>
              <a:rPr lang="en-US" sz="1200" dirty="0">
                <a:solidFill>
                  <a:schemeClr val="bg1">
                    <a:lumMod val="50000"/>
                  </a:schemeClr>
                </a:solidFill>
              </a:rPr>
              <a:t>Longer term transformation and disaggregation</a:t>
            </a:r>
          </a:p>
        </p:txBody>
      </p:sp>
      <p:pic>
        <p:nvPicPr>
          <p:cNvPr id="47" name="Picture 46">
            <a:extLst>
              <a:ext uri="{FF2B5EF4-FFF2-40B4-BE49-F238E27FC236}">
                <a16:creationId xmlns:a16="http://schemas.microsoft.com/office/drawing/2014/main" id="{3CB76433-0B01-F441-A282-04DF205C5AE9}"/>
              </a:ext>
            </a:extLst>
          </p:cNvPr>
          <p:cNvPicPr>
            <a:picLocks noChangeAspect="1"/>
          </p:cNvPicPr>
          <p:nvPr/>
        </p:nvPicPr>
        <p:blipFill rotWithShape="1">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09" t="29174" r="3309" b="34424"/>
          <a:stretch/>
        </p:blipFill>
        <p:spPr>
          <a:xfrm>
            <a:off x="9438268" y="5094128"/>
            <a:ext cx="1094509" cy="319146"/>
          </a:xfrm>
          <a:prstGeom prst="rect">
            <a:avLst/>
          </a:prstGeom>
        </p:spPr>
      </p:pic>
      <p:pic>
        <p:nvPicPr>
          <p:cNvPr id="48" name="Picture 47">
            <a:extLst>
              <a:ext uri="{FF2B5EF4-FFF2-40B4-BE49-F238E27FC236}">
                <a16:creationId xmlns:a16="http://schemas.microsoft.com/office/drawing/2014/main" id="{33A33962-34C2-1C40-A47E-E661C262D14B}"/>
              </a:ext>
            </a:extLst>
          </p:cNvPr>
          <p:cNvPicPr>
            <a:picLocks noChangeAspect="1"/>
          </p:cNvPicPr>
          <p:nvPr/>
        </p:nvPicPr>
        <p:blipFill rotWithShape="1">
          <a:blip r:embed="rId6">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18540" t="41253" r="18540" b="41253"/>
          <a:stretch/>
        </p:blipFill>
        <p:spPr>
          <a:xfrm>
            <a:off x="8074766" y="5614875"/>
            <a:ext cx="1301675" cy="279660"/>
          </a:xfrm>
          <a:prstGeom prst="rect">
            <a:avLst/>
          </a:prstGeom>
        </p:spPr>
      </p:pic>
      <p:pic>
        <p:nvPicPr>
          <p:cNvPr id="49" name="Picture 48">
            <a:extLst>
              <a:ext uri="{FF2B5EF4-FFF2-40B4-BE49-F238E27FC236}">
                <a16:creationId xmlns:a16="http://schemas.microsoft.com/office/drawing/2014/main" id="{D207D636-5481-B745-B012-4531C1F1B4FC}"/>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77302" y="5591164"/>
            <a:ext cx="1299196" cy="258089"/>
          </a:xfrm>
          <a:prstGeom prst="rect">
            <a:avLst/>
          </a:prstGeom>
        </p:spPr>
      </p:pic>
      <p:pic>
        <p:nvPicPr>
          <p:cNvPr id="50" name="Picture 49">
            <a:extLst>
              <a:ext uri="{FF2B5EF4-FFF2-40B4-BE49-F238E27FC236}">
                <a16:creationId xmlns:a16="http://schemas.microsoft.com/office/drawing/2014/main" id="{CC133D15-FA01-094A-A06F-38999E65EFB5}"/>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15996" y="5116478"/>
            <a:ext cx="1187185" cy="296796"/>
          </a:xfrm>
          <a:prstGeom prst="rect">
            <a:avLst/>
          </a:prstGeom>
        </p:spPr>
      </p:pic>
      <p:sp>
        <p:nvSpPr>
          <p:cNvPr id="2" name="TextBox 1">
            <a:extLst>
              <a:ext uri="{FF2B5EF4-FFF2-40B4-BE49-F238E27FC236}">
                <a16:creationId xmlns:a16="http://schemas.microsoft.com/office/drawing/2014/main" id="{05BD478F-1D5B-6F4D-BD5A-4C50194C6DBB}"/>
              </a:ext>
            </a:extLst>
          </p:cNvPr>
          <p:cNvSpPr txBox="1"/>
          <p:nvPr/>
        </p:nvSpPr>
        <p:spPr>
          <a:xfrm>
            <a:off x="7061726" y="4039566"/>
            <a:ext cx="2404308" cy="338554"/>
          </a:xfrm>
          <a:prstGeom prst="rect">
            <a:avLst/>
          </a:prstGeom>
          <a:noFill/>
        </p:spPr>
        <p:txBody>
          <a:bodyPr wrap="square" rtlCol="0">
            <a:spAutoFit/>
          </a:bodyPr>
          <a:lstStyle/>
          <a:p>
            <a:pPr algn="ctr"/>
            <a:r>
              <a:rPr lang="en-US" sz="1600" b="1" dirty="0" err="1">
                <a:solidFill>
                  <a:srgbClr val="00B29B"/>
                </a:solidFill>
              </a:rPr>
              <a:t>UKCloud</a:t>
            </a:r>
            <a:r>
              <a:rPr lang="en-US" sz="1600" b="1" dirty="0">
                <a:solidFill>
                  <a:srgbClr val="00B29B"/>
                </a:solidFill>
              </a:rPr>
              <a:t> West</a:t>
            </a:r>
          </a:p>
        </p:txBody>
      </p:sp>
      <p:sp>
        <p:nvSpPr>
          <p:cNvPr id="51" name="TextBox 50">
            <a:extLst>
              <a:ext uri="{FF2B5EF4-FFF2-40B4-BE49-F238E27FC236}">
                <a16:creationId xmlns:a16="http://schemas.microsoft.com/office/drawing/2014/main" id="{F2414ACF-537B-4B42-9F4B-6514015D1516}"/>
              </a:ext>
            </a:extLst>
          </p:cNvPr>
          <p:cNvSpPr txBox="1"/>
          <p:nvPr/>
        </p:nvSpPr>
        <p:spPr>
          <a:xfrm>
            <a:off x="8200837" y="6044576"/>
            <a:ext cx="2606002" cy="338554"/>
          </a:xfrm>
          <a:prstGeom prst="rect">
            <a:avLst/>
          </a:prstGeom>
          <a:noFill/>
        </p:spPr>
        <p:txBody>
          <a:bodyPr wrap="square" rtlCol="0">
            <a:spAutoFit/>
          </a:bodyPr>
          <a:lstStyle/>
          <a:p>
            <a:pPr algn="ctr"/>
            <a:r>
              <a:rPr lang="en-US" sz="1600" b="1" dirty="0" err="1">
                <a:solidFill>
                  <a:srgbClr val="00B29B"/>
                </a:solidFill>
              </a:rPr>
              <a:t>UKCloud</a:t>
            </a:r>
            <a:r>
              <a:rPr lang="en-US" sz="1600" b="1" dirty="0">
                <a:solidFill>
                  <a:srgbClr val="00B29B"/>
                </a:solidFill>
              </a:rPr>
              <a:t> East</a:t>
            </a:r>
          </a:p>
        </p:txBody>
      </p:sp>
      <p:sp>
        <p:nvSpPr>
          <p:cNvPr id="59" name="Footer Placeholder 2">
            <a:extLst>
              <a:ext uri="{FF2B5EF4-FFF2-40B4-BE49-F238E27FC236}">
                <a16:creationId xmlns:a16="http://schemas.microsoft.com/office/drawing/2014/main" id="{FC6DA1E2-6D21-4A4C-8ECA-C393829D89E7}"/>
              </a:ext>
            </a:extLst>
          </p:cNvPr>
          <p:cNvSpPr>
            <a:spLocks noGrp="1"/>
          </p:cNvSpPr>
          <p:nvPr>
            <p:ph type="ftr" sz="quarter" idx="11"/>
          </p:nvPr>
        </p:nvSpPr>
        <p:spPr>
          <a:xfrm>
            <a:off x="4086036" y="6150693"/>
            <a:ext cx="4114800" cy="365125"/>
          </a:xfrm>
        </p:spPr>
        <p:txBody>
          <a:bodyPr/>
          <a:lstStyle/>
          <a:p>
            <a:r>
              <a:rPr lang="en-GB" dirty="0">
                <a:solidFill>
                  <a:srgbClr val="1DB5DA"/>
                </a:solidFill>
              </a:rPr>
              <a:t>Commercial in Confidence</a:t>
            </a:r>
          </a:p>
        </p:txBody>
      </p:sp>
    </p:spTree>
    <p:custDataLst>
      <p:tags r:id="rId1"/>
    </p:custDataLst>
    <p:extLst>
      <p:ext uri="{BB962C8B-B14F-4D97-AF65-F5344CB8AC3E}">
        <p14:creationId xmlns:p14="http://schemas.microsoft.com/office/powerpoint/2010/main" val="5885383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6|19.5|11.5"/>
</p:tagLst>
</file>

<file path=ppt/tags/tag2.xml><?xml version="1.0" encoding="utf-8"?>
<p:tagLst xmlns:a="http://schemas.openxmlformats.org/drawingml/2006/main" xmlns:r="http://schemas.openxmlformats.org/officeDocument/2006/relationships" xmlns:p="http://schemas.openxmlformats.org/presentationml/2006/main">
  <p:tag name="TIMING" val="|19.6|19.5|11.5"/>
</p:tagLst>
</file>

<file path=ppt/tags/tag3.xml><?xml version="1.0" encoding="utf-8"?>
<p:tagLst xmlns:a="http://schemas.openxmlformats.org/drawingml/2006/main" xmlns:r="http://schemas.openxmlformats.org/officeDocument/2006/relationships" xmlns:p="http://schemas.openxmlformats.org/presentationml/2006/main">
  <p:tag name="TIMING" val="|4.8|30.4|29.9"/>
</p:tagLst>
</file>

<file path=ppt/tags/tag4.xml><?xml version="1.0" encoding="utf-8"?>
<p:tagLst xmlns:a="http://schemas.openxmlformats.org/drawingml/2006/main" xmlns:r="http://schemas.openxmlformats.org/officeDocument/2006/relationships" xmlns:p="http://schemas.openxmlformats.org/presentationml/2006/main">
  <p:tag name="TIMING" val="|7.6|21.7|29.5|35.3"/>
</p:tagLst>
</file>

<file path=ppt/tags/tag5.xml><?xml version="1.0" encoding="utf-8"?>
<p:tagLst xmlns:a="http://schemas.openxmlformats.org/drawingml/2006/main" xmlns:r="http://schemas.openxmlformats.org/officeDocument/2006/relationships" xmlns:p="http://schemas.openxmlformats.org/presentationml/2006/main">
  <p:tag name="TIMING" val="|9.7|27.9|21.8"/>
</p:tagLst>
</file>

<file path=ppt/tags/tag6.xml><?xml version="1.0" encoding="utf-8"?>
<p:tagLst xmlns:a="http://schemas.openxmlformats.org/drawingml/2006/main" xmlns:r="http://schemas.openxmlformats.org/officeDocument/2006/relationships" xmlns:p="http://schemas.openxmlformats.org/presentationml/2006/main">
  <p:tag name="TIMING" val="|52.4|42.6"/>
</p:tagLst>
</file>

<file path=ppt/tags/tag7.xml><?xml version="1.0" encoding="utf-8"?>
<p:tagLst xmlns:a="http://schemas.openxmlformats.org/drawingml/2006/main" xmlns:r="http://schemas.openxmlformats.org/officeDocument/2006/relationships" xmlns:p="http://schemas.openxmlformats.org/presentationml/2006/main">
  <p:tag name="TIMING" val="|52.4|42.6"/>
</p:tagLst>
</file>

<file path=ppt/tags/tag8.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Office Theme">
  <a:themeElements>
    <a:clrScheme name="UKCloud Health">
      <a:dk1>
        <a:srgbClr val="1DB5DA"/>
      </a:dk1>
      <a:lt1>
        <a:srgbClr val="FFFFFF"/>
      </a:lt1>
      <a:dk2>
        <a:srgbClr val="402C73"/>
      </a:dk2>
      <a:lt2>
        <a:srgbClr val="BDCBD4"/>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1DB5DA"/>
      </a:folHlink>
    </a:clrScheme>
    <a:fontScheme name="UKCloud">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F4E17FE582364881A6FECCE62DA8DC" ma:contentTypeVersion="1" ma:contentTypeDescription="Create a new document." ma:contentTypeScope="" ma:versionID="b32d24583501e0167b90fce0e7294436">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0C38ED-6CD3-42AF-8B6C-F447834996B1}">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4"/>
    <ds:schemaRef ds:uri="http://www.w3.org/XML/1998/namespace"/>
    <ds:schemaRef ds:uri="http://purl.org/dc/dcmitype/"/>
  </ds:schemaRefs>
</ds:datastoreItem>
</file>

<file path=customXml/itemProps2.xml><?xml version="1.0" encoding="utf-8"?>
<ds:datastoreItem xmlns:ds="http://schemas.openxmlformats.org/officeDocument/2006/customXml" ds:itemID="{049A7BAE-B873-421D-84B4-8BB1EB3A6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88E455-072A-4EBD-9656-4FB2C3970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12459</TotalTime>
  <Words>2938</Words>
  <Application>Microsoft Office PowerPoint</Application>
  <PresentationFormat>Widescreen</PresentationFormat>
  <Paragraphs>357</Paragraphs>
  <Slides>29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Century Gothic</vt:lpstr>
      <vt:lpstr>Lucida Grande</vt:lpstr>
      <vt:lpstr>Open Sans</vt:lpstr>
      <vt:lpstr>Open Sans Light</vt:lpstr>
      <vt:lpstr>Raleway</vt:lpstr>
      <vt:lpstr>Wingdings</vt:lpstr>
      <vt:lpstr>Office Theme</vt:lpstr>
      <vt:lpstr>Delivering innovation in healthcare through the cloud.</vt:lpstr>
      <vt:lpstr>Iain Patterson</vt:lpstr>
      <vt:lpstr>Reasons to move to Cloud</vt:lpstr>
      <vt:lpstr>We’ve made a genuine difference…</vt:lpstr>
      <vt:lpstr>…including award winning UK innovation</vt:lpstr>
      <vt:lpstr>Our market is more demanding…</vt:lpstr>
      <vt:lpstr>…so digital transformation must accelerate</vt:lpstr>
      <vt:lpstr>Digital transformation: from legacy to digital</vt:lpstr>
      <vt:lpstr>1. The multi-cloud experts.</vt:lpstr>
      <vt:lpstr>2. The prominent provider on Crown Campus.</vt:lpstr>
      <vt:lpstr>3. At your service. Supporting digital transformation.</vt:lpstr>
      <vt:lpstr>PowerPoint Presentation</vt:lpstr>
      <vt:lpstr>Cimar UK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vt:lpstr>
      <vt:lpstr>Delivering innovation in healthcare through the cloud.</vt:lpstr>
    </vt:vector>
  </TitlesOfParts>
  <Company>UKCloud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UKCloud Health PowerPoint Template</dc:title>
  <dc:creator>Leighton James</dc:creator>
  <dc:description>version 1.0 July 2016</dc:description>
  <cp:lastModifiedBy>Lauren Wyatt</cp:lastModifiedBy>
  <cp:revision>241</cp:revision>
  <cp:lastPrinted>2016-08-25T11:23:05Z</cp:lastPrinted>
  <dcterms:created xsi:type="dcterms:W3CDTF">2016-07-23T15:39:22Z</dcterms:created>
  <dcterms:modified xsi:type="dcterms:W3CDTF">2018-01-23T13:06:30Z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0x01010031F4E17FE582364881A6FECCE62DA8DC</vt:lpwstr>
  </property>
</Properties>
</file>