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2" r:id="rId2"/>
    <p:sldMasterId id="2147483672" r:id="rId3"/>
  </p:sldMasterIdLst>
  <p:notesMasterIdLst>
    <p:notesMasterId r:id="rId20"/>
  </p:notesMasterIdLst>
  <p:handoutMasterIdLst>
    <p:handoutMasterId r:id="rId21"/>
  </p:handoutMasterIdLst>
  <p:sldIdLst>
    <p:sldId id="257" r:id="rId4"/>
    <p:sldId id="326" r:id="rId5"/>
    <p:sldId id="325" r:id="rId6"/>
    <p:sldId id="327" r:id="rId7"/>
    <p:sldId id="296" r:id="rId8"/>
    <p:sldId id="324" r:id="rId9"/>
    <p:sldId id="318" r:id="rId10"/>
    <p:sldId id="309" r:id="rId11"/>
    <p:sldId id="319" r:id="rId12"/>
    <p:sldId id="316" r:id="rId13"/>
    <p:sldId id="317" r:id="rId14"/>
    <p:sldId id="315" r:id="rId15"/>
    <p:sldId id="310" r:id="rId16"/>
    <p:sldId id="311" r:id="rId17"/>
    <p:sldId id="312" r:id="rId18"/>
    <p:sldId id="294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a Athanasiou" initials="TA" lastIdx="7" clrIdx="0">
    <p:extLst>
      <p:ext uri="{19B8F6BF-5375-455C-9EA6-DF929625EA0E}">
        <p15:presenceInfo xmlns:p15="http://schemas.microsoft.com/office/powerpoint/2012/main" userId="S-1-5-21-60507956-780586814-785207250-3679" providerId="AD"/>
      </p:ext>
    </p:extLst>
  </p:cmAuthor>
  <p:cmAuthor id="2" name="Suzanne Armengol" initials="SA" lastIdx="2" clrIdx="1">
    <p:extLst>
      <p:ext uri="{19B8F6BF-5375-455C-9EA6-DF929625EA0E}">
        <p15:presenceInfo xmlns:p15="http://schemas.microsoft.com/office/powerpoint/2012/main" userId="Suzanne Armengo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F97"/>
    <a:srgbClr val="571B6E"/>
    <a:srgbClr val="118CDC"/>
    <a:srgbClr val="3AA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88192" autoAdjust="0"/>
  </p:normalViewPr>
  <p:slideViewPr>
    <p:cSldViewPr snapToGrid="0" snapToObjects="1">
      <p:cViewPr varScale="1">
        <p:scale>
          <a:sx n="105" d="100"/>
          <a:sy n="105" d="100"/>
        </p:scale>
        <p:origin x="1668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309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EHMSVR001\FolderRedirections\AMYT\Documents\infrastructure%20report\Cloud%20char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uzanne\Dropbox\DHI\Documents\EHI%20Reports\Surveys\Survey%20DHI%20Leadership%20Network\NHS%20IT%20Leadership%20survey%202017\Responses%2018%20April%20201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GB"/>
              <a:t>Mental Health trusts</a:t>
            </a:r>
          </a:p>
        </c:rich>
      </c:tx>
      <c:layout>
        <c:manualLayout>
          <c:xMode val="edge"/>
          <c:yMode val="edge"/>
          <c:x val="0.15688976377952757"/>
          <c:y val="3.5928258967629044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% of trusts who have these categories of IT infrastructure managed by a cloud provider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'[Cloud charts.xlsx]cloud '!$B$1</c:f>
              <c:strCache>
                <c:ptCount val="1"/>
                <c:pt idx="0">
                  <c:v>Acute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'[Cloud charts.xlsx]cloud '!$A$2:$A$9</c:f>
              <c:strCache>
                <c:ptCount val="8"/>
                <c:pt idx="0">
                  <c:v>Networking</c:v>
                </c:pt>
                <c:pt idx="1">
                  <c:v>Application databases</c:v>
                </c:pt>
                <c:pt idx="2">
                  <c:v>Back-up and archive</c:v>
                </c:pt>
                <c:pt idx="3">
                  <c:v>Big data analytics databases</c:v>
                </c:pt>
                <c:pt idx="4">
                  <c:v>Data storage</c:v>
                </c:pt>
                <c:pt idx="5">
                  <c:v>Email and collaboration</c:v>
                </c:pt>
                <c:pt idx="6">
                  <c:v>Processing and compute capacity</c:v>
                </c:pt>
                <c:pt idx="7">
                  <c:v>Other</c:v>
                </c:pt>
              </c:strCache>
            </c:strRef>
          </c:cat>
          <c:val>
            <c:numRef>
              <c:f>'[Cloud charts.xlsx]cloud '!$B$2:$B$9</c:f>
              <c:numCache>
                <c:formatCode>General</c:formatCode>
                <c:ptCount val="8"/>
                <c:pt idx="0">
                  <c:v>3.4</c:v>
                </c:pt>
                <c:pt idx="1">
                  <c:v>5.8</c:v>
                </c:pt>
                <c:pt idx="2">
                  <c:v>4.2</c:v>
                </c:pt>
                <c:pt idx="3">
                  <c:v>4.2</c:v>
                </c:pt>
                <c:pt idx="4">
                  <c:v>5.9</c:v>
                </c:pt>
                <c:pt idx="5">
                  <c:v>20.8</c:v>
                </c:pt>
                <c:pt idx="6">
                  <c:v>5</c:v>
                </c:pt>
                <c:pt idx="7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2-4491-9E56-C45A6D339D97}"/>
            </c:ext>
          </c:extLst>
        </c:ser>
        <c:ser>
          <c:idx val="1"/>
          <c:order val="1"/>
          <c:tx>
            <c:strRef>
              <c:f>'[Cloud charts.xlsx]cloud '!$C$1</c:f>
              <c:strCache>
                <c:ptCount val="1"/>
                <c:pt idx="0">
                  <c:v>Mental health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'[Cloud charts.xlsx]cloud '!$A$2:$A$9</c:f>
              <c:strCache>
                <c:ptCount val="8"/>
                <c:pt idx="0">
                  <c:v>Networking</c:v>
                </c:pt>
                <c:pt idx="1">
                  <c:v>Application databases</c:v>
                </c:pt>
                <c:pt idx="2">
                  <c:v>Back-up and archive</c:v>
                </c:pt>
                <c:pt idx="3">
                  <c:v>Big data analytics databases</c:v>
                </c:pt>
                <c:pt idx="4">
                  <c:v>Data storage</c:v>
                </c:pt>
                <c:pt idx="5">
                  <c:v>Email and collaboration</c:v>
                </c:pt>
                <c:pt idx="6">
                  <c:v>Processing and compute capacity</c:v>
                </c:pt>
                <c:pt idx="7">
                  <c:v>Other</c:v>
                </c:pt>
              </c:strCache>
            </c:strRef>
          </c:cat>
          <c:val>
            <c:numRef>
              <c:f>'[Cloud charts.xlsx]cloud '!$C$2:$C$9</c:f>
              <c:numCache>
                <c:formatCode>General</c:formatCode>
                <c:ptCount val="8"/>
                <c:pt idx="0">
                  <c:v>2.4</c:v>
                </c:pt>
                <c:pt idx="1">
                  <c:v>7.5</c:v>
                </c:pt>
                <c:pt idx="2">
                  <c:v>7.5</c:v>
                </c:pt>
                <c:pt idx="3">
                  <c:v>0</c:v>
                </c:pt>
                <c:pt idx="4">
                  <c:v>2.5</c:v>
                </c:pt>
                <c:pt idx="5">
                  <c:v>20</c:v>
                </c:pt>
                <c:pt idx="6">
                  <c:v>2.5</c:v>
                </c:pt>
                <c:pt idx="7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12-4491-9E56-C45A6D339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175840"/>
        <c:axId val="406176168"/>
      </c:barChart>
      <c:catAx>
        <c:axId val="40617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176168"/>
        <c:crosses val="autoZero"/>
        <c:auto val="1"/>
        <c:lblAlgn val="ctr"/>
        <c:lblOffset val="100"/>
        <c:noMultiLvlLbl val="0"/>
      </c:catAx>
      <c:valAx>
        <c:axId val="406176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 of responses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17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Areas of IT operations planned to be delivered through the cloud in the next 2 years</a:t>
            </a:r>
            <a:endParaRPr lang="en-GB" sz="1400"/>
          </a:p>
        </c:rich>
      </c:tx>
      <c:layout>
        <c:manualLayout>
          <c:xMode val="edge"/>
          <c:yMode val="edge"/>
          <c:x val="0.1816898148148148"/>
          <c:y val="2.7146308038928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55380577427822"/>
          <c:y val="0.21457391220592839"/>
          <c:w val="0.58872193059200928"/>
          <c:h val="0.6582390137012690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85000"/>
                      </a:schemeClr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'Q34'!$A$4:$A$12</c:f>
              <c:strCache>
                <c:ptCount val="9"/>
                <c:pt idx="0">
                  <c:v>Back-up and archive</c:v>
                </c:pt>
                <c:pt idx="1">
                  <c:v>Other</c:v>
                </c:pt>
                <c:pt idx="2">
                  <c:v>Data storage</c:v>
                </c:pt>
                <c:pt idx="3">
                  <c:v>Email and collaboration</c:v>
                </c:pt>
                <c:pt idx="4">
                  <c:v>Desktop software</c:v>
                </c:pt>
                <c:pt idx="5">
                  <c:v>Application databases</c:v>
                </c:pt>
                <c:pt idx="6">
                  <c:v>Clinical or patient record software</c:v>
                </c:pt>
                <c:pt idx="7">
                  <c:v>Processing and compute capacity</c:v>
                </c:pt>
                <c:pt idx="8">
                  <c:v>Networking</c:v>
                </c:pt>
              </c:strCache>
            </c:strRef>
          </c:cat>
          <c:val>
            <c:numRef>
              <c:f>'Q34'!$C$4:$C$12</c:f>
              <c:numCache>
                <c:formatCode>0.0%</c:formatCode>
                <c:ptCount val="9"/>
                <c:pt idx="0">
                  <c:v>0.34299999999999997</c:v>
                </c:pt>
                <c:pt idx="1">
                  <c:v>0.34299999999999997</c:v>
                </c:pt>
                <c:pt idx="2">
                  <c:v>0.32299999999999995</c:v>
                </c:pt>
                <c:pt idx="3">
                  <c:v>0.313</c:v>
                </c:pt>
                <c:pt idx="4">
                  <c:v>0.26300000000000001</c:v>
                </c:pt>
                <c:pt idx="5">
                  <c:v>0.24199999999999999</c:v>
                </c:pt>
                <c:pt idx="6">
                  <c:v>0.21199999999999999</c:v>
                </c:pt>
                <c:pt idx="7">
                  <c:v>0.182</c:v>
                </c:pt>
                <c:pt idx="8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A-4875-A313-66173AC34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05370112"/>
        <c:axId val="1"/>
      </c:barChart>
      <c:catAx>
        <c:axId val="305370112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Areas</a:t>
                </a:r>
              </a:p>
            </c:rich>
          </c:tx>
          <c:layout>
            <c:manualLayout>
              <c:xMode val="edge"/>
              <c:yMode val="edge"/>
              <c:x val="8.414862204724409E-2"/>
              <c:y val="0.48974543005133203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"/>
        <c:crossesAt val="0"/>
        <c:auto val="1"/>
        <c:lblAlgn val="ctr"/>
        <c:lblOffset val="100"/>
        <c:noMultiLvlLbl val="0"/>
      </c:catAx>
      <c:valAx>
        <c:axId val="1"/>
        <c:scaling>
          <c:orientation val="minMax"/>
          <c:max val="0.45"/>
        </c:scaling>
        <c:delete val="0"/>
        <c:axPos val="t"/>
        <c:majorGridlines/>
        <c:title>
          <c:tx>
            <c:rich>
              <a:bodyPr rot="0" vert="horz"/>
              <a:lstStyle/>
              <a:p>
                <a:pPr algn="ctr" rtl="0">
                  <a:defRPr/>
                </a:pPr>
                <a:r>
                  <a:rPr lang="en-GB"/>
                  <a:t>Response rate (%)</a:t>
                </a:r>
              </a:p>
              <a:p>
                <a:pPr algn="ctr" rtl="0"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0.56392771216097992"/>
              <c:y val="0.87488072840452469"/>
            </c:manualLayout>
          </c:layout>
          <c:overlay val="0"/>
        </c:title>
        <c:numFmt formatCode="0%" sourceLinked="0"/>
        <c:majorTickMark val="none"/>
        <c:minorTickMark val="none"/>
        <c:tickLblPos val="nextTo"/>
        <c:crossAx val="305370112"/>
        <c:crosses val="autoZero"/>
        <c:crossBetween val="between"/>
        <c:majorUnit val="5.000000000000001E-2"/>
      </c:valAx>
    </c:plotArea>
    <c:plotVisOnly val="1"/>
    <c:dispBlanksAs val="gap"/>
    <c:showDLblsOverMax val="0"/>
  </c:chart>
  <c:txPr>
    <a:bodyPr/>
    <a:lstStyle/>
    <a:p>
      <a:pPr>
        <a:defRPr>
          <a:latin typeface="Calibri" panose="020F0502020204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0.744</cdr:x>
      <cdr:y>0.1411</cdr:y>
    </cdr:from>
    <cdr:to>
      <cdr:x>0.99219</cdr:x>
      <cdr:y>0.23465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29C571F-41F1-4AD2-B121-5EAE7CA44ABC}"/>
            </a:ext>
          </a:extLst>
        </cdr:cNvPr>
        <cdr:cNvSpPr txBox="1"/>
      </cdr:nvSpPr>
      <cdr:spPr>
        <a:xfrm xmlns:a="http://schemas.openxmlformats.org/drawingml/2006/main">
          <a:off x="1814164" y="322550"/>
          <a:ext cx="605186" cy="213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00"/>
            <a:t>N=41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0.83894</cdr:x>
      <cdr:y>0.10593</cdr:y>
    </cdr:from>
    <cdr:to>
      <cdr:x>0.97916</cdr:x>
      <cdr:y>0.18388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FB4AE359-67DD-4A53-B606-95228CCD675B}"/>
            </a:ext>
          </a:extLst>
        </cdr:cNvPr>
        <cdr:cNvSpPr txBox="1"/>
      </cdr:nvSpPr>
      <cdr:spPr>
        <a:xfrm xmlns:a="http://schemas.openxmlformats.org/drawingml/2006/main">
          <a:off x="4602776" y="448929"/>
          <a:ext cx="769303" cy="332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800" b="1" i="0">
              <a:effectLst/>
              <a:latin typeface="+mn-lt"/>
              <a:ea typeface="+mn-ea"/>
              <a:cs typeface="+mn-cs"/>
            </a:rPr>
            <a:t>N=99</a:t>
          </a:r>
          <a:endParaRPr lang="en-GB" sz="800" b="1" i="0"/>
        </a:p>
      </cdr:txBody>
    </cdr:sp>
  </cdr:relSizeAnchor>
  <cdr:relSizeAnchor xmlns:cdr="http://schemas.openxmlformats.org/drawingml/2006/chartDrawing">
    <cdr:from>
      <cdr:x>0.19747</cdr:x>
      <cdr:y>0.93824</cdr:y>
    </cdr:from>
    <cdr:to>
      <cdr:x>1</cdr:x>
      <cdr:y>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25F61636-F53E-4C3C-B197-6B09D5C419D0}"/>
            </a:ext>
          </a:extLst>
        </cdr:cNvPr>
        <cdr:cNvSpPr txBox="1"/>
      </cdr:nvSpPr>
      <cdr:spPr>
        <a:xfrm xmlns:a="http://schemas.openxmlformats.org/drawingml/2006/main">
          <a:off x="1083399" y="3646170"/>
          <a:ext cx="4403001" cy="24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800" b="1" i="1">
              <a:effectLst/>
              <a:latin typeface="+mn-lt"/>
              <a:ea typeface="+mn-ea"/>
              <a:cs typeface="+mn-cs"/>
            </a:rPr>
            <a:t>Source:</a:t>
          </a:r>
          <a:r>
            <a:rPr lang="en-GB" sz="800" i="1">
              <a:effectLst/>
              <a:latin typeface="+mn-lt"/>
              <a:ea typeface="+mn-ea"/>
              <a:cs typeface="+mn-cs"/>
            </a:rPr>
            <a:t> Digital Health Intelligence, NHS IT Leadership Survey 2017</a:t>
          </a:r>
          <a:endParaRPr lang="en-GB" sz="800" b="1" i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98049-5222-9B4F-998B-FFC979129A28}" type="datetime1">
              <a:rPr lang="en-GB" smtClean="0"/>
              <a:t>23/01/2018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19593-AA18-AE43-9B48-4A057E614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301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1CC8E-C593-C140-89CB-C15FA1679F6D}" type="datetime1">
              <a:rPr lang="en-GB" smtClean="0"/>
              <a:t>23/01/2018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0D3DB-B4EC-B94B-8C8D-88A461627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49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0D3DB-B4EC-B94B-8C8D-88A461627B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82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Trusts that have started to deliver elements of their infrastructure through the cloud report numerous benefits, including: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0D3DB-B4EC-B94B-8C8D-88A461627B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86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</a:t>
            </a:r>
            <a:r>
              <a:rPr lang="en-GB" baseline="0" dirty="0"/>
              <a:t> infrastructure data collection provides census level data on what IT infrastructure is currently delivered by a cloud provider and what areas they plan to move to the cloud in the next 2 years</a:t>
            </a:r>
          </a:p>
          <a:p>
            <a:endParaRPr lang="en-GB" baseline="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responses from NHS IT leaders about their future plans for cloud indicate they expect to make significantly more use of cloud-base services.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Back-up and archive is the highest category that most digital leaders expect to move to cloud-based services in the next two years, identified by 34% of respondents. Data storage and email and collaboration were also identified as areas likely to move to the cloud in the next two years, by 32% and 31% of respondents respectively.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other end of the spectrum, processing and compute power and networking were less likely to move to the cloud in the next two years, with 18% and 9% of respondents respectively.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34% of digital leaders chose the response category ‘other’. This suggests that even though NHS organisations are showing an increased level of interest and procurement activity in cloud-based services, many are still choosing to stick with traditional on-site delivered services.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0D3DB-B4EC-B94B-8C8D-88A461627B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387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section, introduced for the first time in the 2017 survey, examines the levels of cloud computing already seen in NHS </a:t>
            </a:r>
            <a:r>
              <a:rPr lang="en-US" dirty="0" err="1"/>
              <a:t>organisations</a:t>
            </a:r>
            <a:r>
              <a:rPr lang="en-US" dirty="0"/>
              <a:t>, and intentions to move to cloud-based services in the future. NHS IT leaders were asked which areas of their IT operations are currently delivered through the cloud. A third said email and collaboration, with clinical or patient record software coming next, with 28%. There is relatively limited adoption of cloud services in the other areas, ranging from data storage and back-up and archive, with 16% of digital leaders responding that these are currently delivered through the cloud, to processing and compute capacity, with just 5%. However, 44% responded to ‘other’, indicating that further work is needed to better understand the use of cloud in the NHS.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0D3DB-B4EC-B94B-8C8D-88A461627BC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03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0D3DB-B4EC-B94B-8C8D-88A461627BC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624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0D3DB-B4EC-B94B-8C8D-88A461627BC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24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0D3DB-B4EC-B94B-8C8D-88A461627B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648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0D3DB-B4EC-B94B-8C8D-88A461627B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58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0D3DB-B4EC-B94B-8C8D-88A461627BC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22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0D3DB-B4EC-B94B-8C8D-88A461627B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97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0D3DB-B4EC-B94B-8C8D-88A461627B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715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Very similar adoption levels in acute and mental health trusts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Low levels of adoption currently. Increasing pressure on budgets and staff, plus additional need for more computing power will mean this will increase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Trusts who have started delivering through the cloud report benefits of this: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Quicker and easier to switch on new services – don’t need to procure the infrastructure to support this, just get cloud supplier to do 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Cyber security – services delivered through cloud can harness higher levels of security than any one single NHS organisation could invest 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Easier to measure costs.  Trusts find it difficult to implement upgrades of, for example, data storage facilities in-house. A benefit of cloud is knowing they won’t have to go through this process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Less remedial work for in-house team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Hard to attract and retain IT staff – cloud takes pressure 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0D3DB-B4EC-B94B-8C8D-88A461627B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309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0D3DB-B4EC-B94B-8C8D-88A461627B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83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en-GB" sz="1200" dirty="0">
                <a:solidFill>
                  <a:schemeClr val="tx1"/>
                </a:solidFill>
              </a:rPr>
              <a:t>“I believe that cloud will increasingly be the data storage and compute solution of choice, especially when it’s offered as part of a supplier package for application software and other services.”</a:t>
            </a:r>
          </a:p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GB" sz="1200" b="1" dirty="0">
              <a:solidFill>
                <a:srgbClr val="2D4F97"/>
              </a:solidFill>
            </a:endParaRPr>
          </a:p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en-GB" sz="1200" b="1" dirty="0">
                <a:solidFill>
                  <a:srgbClr val="2D4F97"/>
                </a:solidFill>
              </a:rPr>
              <a:t>Steve Gray, Clinical Systems Programme Director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0D3DB-B4EC-B94B-8C8D-88A461627B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77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9209899" cy="6992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031" y="3935656"/>
            <a:ext cx="4562635" cy="3385181"/>
          </a:xfrm>
          <a:prstGeom prst="rect">
            <a:avLst/>
          </a:prstGeom>
        </p:spPr>
      </p:pic>
      <p:pic>
        <p:nvPicPr>
          <p:cNvPr id="16" name="Picture 15" descr="purple_circ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34" y="-313644"/>
            <a:ext cx="1489638" cy="1489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4" y="5710843"/>
            <a:ext cx="3406621" cy="933815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 userDrawn="1"/>
        </p:nvSpPr>
        <p:spPr>
          <a:xfrm>
            <a:off x="331517" y="1877760"/>
            <a:ext cx="6859499" cy="1857022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440078" y="1489637"/>
            <a:ext cx="8263842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509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ption 2">
    <p:bg>
      <p:bgPr>
        <a:solidFill>
          <a:srgbClr val="3AA4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37" y="6052497"/>
            <a:ext cx="1298990" cy="1298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73" y="4587629"/>
            <a:ext cx="1500378" cy="15003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27" y="972988"/>
            <a:ext cx="2591562" cy="2591562"/>
          </a:xfrm>
          <a:prstGeom prst="rect">
            <a:avLst/>
          </a:prstGeom>
        </p:spPr>
      </p:pic>
      <p:pic>
        <p:nvPicPr>
          <p:cNvPr id="17" name="Picture 16" descr="blue_bubbl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78" y="2814361"/>
            <a:ext cx="1500378" cy="150037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13796" y="1565981"/>
            <a:ext cx="5772579" cy="1828574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slide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13797" y="3321756"/>
            <a:ext cx="4382759" cy="185702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7" y="5853914"/>
            <a:ext cx="2946912" cy="81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1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ption 3">
    <p:bg>
      <p:bgPr>
        <a:solidFill>
          <a:srgbClr val="118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09" y="-409222"/>
            <a:ext cx="1500378" cy="150037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13796" y="1565981"/>
            <a:ext cx="5772579" cy="1828574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slide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13797" y="3321756"/>
            <a:ext cx="4382759" cy="185702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692" y="4159846"/>
            <a:ext cx="1298990" cy="1298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87" y="2587216"/>
            <a:ext cx="2591562" cy="2591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75" y="4983762"/>
            <a:ext cx="1500378" cy="1500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7" y="5853914"/>
            <a:ext cx="2946912" cy="81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66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ption 4">
    <p:bg>
      <p:bgPr>
        <a:solidFill>
          <a:srgbClr val="571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81" y="4839347"/>
            <a:ext cx="1500378" cy="150037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13796" y="1565981"/>
            <a:ext cx="5772579" cy="1828574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slide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13797" y="3321756"/>
            <a:ext cx="4382759" cy="185702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369" y="343789"/>
            <a:ext cx="1298990" cy="1298990"/>
          </a:xfrm>
          <a:prstGeom prst="rect">
            <a:avLst/>
          </a:prstGeom>
        </p:spPr>
      </p:pic>
      <p:pic>
        <p:nvPicPr>
          <p:cNvPr id="11" name="Picture 10" descr="blue_bubb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590" y="3543566"/>
            <a:ext cx="2591562" cy="25915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92" y="2842993"/>
            <a:ext cx="1500378" cy="1500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7" y="5853914"/>
            <a:ext cx="2946912" cy="81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60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124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AD17-2FA3-EE48-BE53-16058BEF9546}" type="datetime1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D36F2-7571-524C-91CE-3385EB6C2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588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8D1391-B889-1643-A4FF-AAAFAA00C3D0}" type="datetime1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D36F2-7571-524C-91CE-3385EB6C2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851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26146-0E9C-C94F-812F-B6B6E766C50E}" type="datetime1">
              <a:rPr lang="en-GB" smtClean="0"/>
              <a:t>23/01/2018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D36F2-7571-524C-91CE-3385EB6C2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418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530E8E-6505-5A46-92F2-AEA7BD87EC07}" type="datetime1">
              <a:rPr lang="en-GB" smtClean="0"/>
              <a:t>23/01/2018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D36F2-7571-524C-91CE-3385EB6C2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438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A70E70-1EC0-D84A-B653-8CAAAA33B6A8}" type="datetime1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D36F2-7571-524C-91CE-3385EB6C2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232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85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138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0A0E1-1BE3-1947-9006-D935137C1A00}" type="datetime1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D36F2-7571-524C-91CE-3385EB6C2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70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4E1A8F-B5C3-8E48-A1DF-83B281257ABC}" type="datetime1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D36F2-7571-524C-91CE-3385EB6C2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152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0662D-CBCD-9A4C-A27D-B596330E1E87}" type="datetime1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D36F2-7571-524C-91CE-3385EB6C2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705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A515F-7044-3E46-A99A-4B7F6367BA77}" type="datetime1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D36F2-7571-524C-91CE-3385EB6C2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575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9209899" cy="6992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031" y="3935656"/>
            <a:ext cx="4562635" cy="3385181"/>
          </a:xfrm>
          <a:prstGeom prst="rect">
            <a:avLst/>
          </a:prstGeom>
        </p:spPr>
      </p:pic>
      <p:pic>
        <p:nvPicPr>
          <p:cNvPr id="16" name="Picture 15" descr="purple_circ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34" y="-313644"/>
            <a:ext cx="1489638" cy="1489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4" y="5710843"/>
            <a:ext cx="3406621" cy="933815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 userDrawn="1"/>
        </p:nvSpPr>
        <p:spPr>
          <a:xfrm>
            <a:off x="331517" y="1877760"/>
            <a:ext cx="6859499" cy="1857022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440078" y="1489637"/>
            <a:ext cx="8263842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72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843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9209899" cy="6992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31517" y="292990"/>
            <a:ext cx="6949717" cy="1828574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2D4F97"/>
                </a:solidFill>
              </a:defRPr>
            </a:lvl1pPr>
          </a:lstStyle>
          <a:p>
            <a:r>
              <a:rPr lang="en-US" dirty="0"/>
              <a:t>Click to edit cover slide Master title style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031" y="3935656"/>
            <a:ext cx="4562635" cy="3385181"/>
          </a:xfrm>
          <a:prstGeom prst="rect">
            <a:avLst/>
          </a:prstGeom>
        </p:spPr>
      </p:pic>
      <p:pic>
        <p:nvPicPr>
          <p:cNvPr id="16" name="Picture 15" descr="purple_circ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34" y="-313644"/>
            <a:ext cx="1489638" cy="1489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4" y="5710843"/>
            <a:ext cx="3406621" cy="933815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 userDrawn="1"/>
        </p:nvSpPr>
        <p:spPr>
          <a:xfrm>
            <a:off x="331517" y="1877760"/>
            <a:ext cx="6859499" cy="1857022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370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209899" cy="6992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8466" y="-338363"/>
            <a:ext cx="3245229" cy="2407751"/>
          </a:xfrm>
          <a:prstGeom prst="rect">
            <a:avLst/>
          </a:prstGeom>
        </p:spPr>
      </p:pic>
      <p:pic>
        <p:nvPicPr>
          <p:cNvPr id="8" name="Picture 7" descr="purple_circ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56" y="1098555"/>
            <a:ext cx="1174665" cy="1174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43" y="3275962"/>
            <a:ext cx="3573813" cy="735785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 userDrawn="1"/>
        </p:nvSpPr>
        <p:spPr>
          <a:xfrm>
            <a:off x="1424583" y="1518524"/>
            <a:ext cx="2800702" cy="476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 descr="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09" y="5329074"/>
            <a:ext cx="216783" cy="210113"/>
          </a:xfrm>
          <a:prstGeom prst="rect">
            <a:avLst/>
          </a:prstGeom>
        </p:spPr>
      </p:pic>
      <p:pic>
        <p:nvPicPr>
          <p:cNvPr id="12" name="Picture 11" descr="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09" y="5013417"/>
            <a:ext cx="216783" cy="210113"/>
          </a:xfrm>
          <a:prstGeom prst="rect">
            <a:avLst/>
          </a:prstGeom>
        </p:spPr>
      </p:pic>
      <p:pic>
        <p:nvPicPr>
          <p:cNvPr id="13" name="Picture 12" descr="w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74" y="5013417"/>
            <a:ext cx="216783" cy="210113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 userDrawn="1"/>
        </p:nvSpPr>
        <p:spPr>
          <a:xfrm>
            <a:off x="2104458" y="4911615"/>
            <a:ext cx="2817783" cy="10399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/>
              <a:t>+44 (0)20 7785 6900 </a:t>
            </a:r>
          </a:p>
          <a:p>
            <a:pPr>
              <a:lnSpc>
                <a:spcPts val="2200"/>
              </a:lnSpc>
            </a:pPr>
            <a:r>
              <a:rPr lang="en-US" sz="1600" dirty="0" err="1"/>
              <a:t>info@digitalhealth.net</a:t>
            </a:r>
            <a:endParaRPr lang="en-US" sz="1600" dirty="0"/>
          </a:p>
        </p:txBody>
      </p:sp>
      <p:pic>
        <p:nvPicPr>
          <p:cNvPr id="18" name="Picture 17" descr="twitter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74" y="5329074"/>
            <a:ext cx="216797" cy="210126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 userDrawn="1"/>
        </p:nvSpPr>
        <p:spPr>
          <a:xfrm>
            <a:off x="5121658" y="4911615"/>
            <a:ext cx="2817783" cy="8854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sz="1600" dirty="0" err="1"/>
              <a:t>www.digitalhealth.net</a:t>
            </a:r>
            <a:endParaRPr lang="en-US" sz="1600" dirty="0"/>
          </a:p>
          <a:p>
            <a:pPr>
              <a:lnSpc>
                <a:spcPts val="2200"/>
              </a:lnSpc>
            </a:pPr>
            <a:r>
              <a:rPr lang="en-US" sz="1600" dirty="0"/>
              <a:t>@digitalhealth2</a:t>
            </a:r>
            <a:endParaRPr lang="en-GB" sz="1600" dirty="0"/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0" y="6482906"/>
            <a:ext cx="9209899" cy="395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Southbank House, Black Prince Road, London SE1 7SJ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0159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ption 1">
    <p:bg>
      <p:bgPr>
        <a:solidFill>
          <a:srgbClr val="2D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403" y="3125955"/>
            <a:ext cx="2591562" cy="2591562"/>
          </a:xfrm>
          <a:prstGeom prst="rect">
            <a:avLst/>
          </a:prstGeom>
        </p:spPr>
      </p:pic>
      <p:pic>
        <p:nvPicPr>
          <p:cNvPr id="12" name="Picture 11" descr="blue_bubb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79" y="2106054"/>
            <a:ext cx="1476659" cy="1476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7" y="4126284"/>
            <a:ext cx="1476659" cy="147665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13796" y="1565981"/>
            <a:ext cx="5772579" cy="1828574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slide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13797" y="3321756"/>
            <a:ext cx="4382759" cy="185702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7" y="5853914"/>
            <a:ext cx="2946912" cy="8147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62" y="-330747"/>
            <a:ext cx="1298990" cy="12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94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ption 2">
    <p:bg>
      <p:bgPr>
        <a:solidFill>
          <a:srgbClr val="3AA4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37" y="6052497"/>
            <a:ext cx="1298990" cy="1298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73" y="4587629"/>
            <a:ext cx="1500378" cy="15003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27" y="972988"/>
            <a:ext cx="2591562" cy="2591562"/>
          </a:xfrm>
          <a:prstGeom prst="rect">
            <a:avLst/>
          </a:prstGeom>
        </p:spPr>
      </p:pic>
      <p:pic>
        <p:nvPicPr>
          <p:cNvPr id="17" name="Picture 16" descr="blue_bubbl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78" y="2814361"/>
            <a:ext cx="1500378" cy="150037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13796" y="1565981"/>
            <a:ext cx="5772579" cy="1828574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slide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13797" y="3321756"/>
            <a:ext cx="4382759" cy="185702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7" y="5853914"/>
            <a:ext cx="2946912" cy="81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209899" cy="6992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8466" y="-338363"/>
            <a:ext cx="3245229" cy="2407751"/>
          </a:xfrm>
          <a:prstGeom prst="rect">
            <a:avLst/>
          </a:prstGeom>
        </p:spPr>
      </p:pic>
      <p:pic>
        <p:nvPicPr>
          <p:cNvPr id="8" name="Picture 7" descr="purple_circ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56" y="1098555"/>
            <a:ext cx="1174665" cy="1174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43" y="3275962"/>
            <a:ext cx="3573813" cy="735785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 userDrawn="1"/>
        </p:nvSpPr>
        <p:spPr>
          <a:xfrm>
            <a:off x="1424583" y="1518524"/>
            <a:ext cx="2800702" cy="476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 descr="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09" y="5329074"/>
            <a:ext cx="216783" cy="210113"/>
          </a:xfrm>
          <a:prstGeom prst="rect">
            <a:avLst/>
          </a:prstGeom>
        </p:spPr>
      </p:pic>
      <p:pic>
        <p:nvPicPr>
          <p:cNvPr id="12" name="Picture 11" descr="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09" y="5013417"/>
            <a:ext cx="216783" cy="210113"/>
          </a:xfrm>
          <a:prstGeom prst="rect">
            <a:avLst/>
          </a:prstGeom>
        </p:spPr>
      </p:pic>
      <p:pic>
        <p:nvPicPr>
          <p:cNvPr id="13" name="Picture 12" descr="w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74" y="5013417"/>
            <a:ext cx="216783" cy="210113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 userDrawn="1"/>
        </p:nvSpPr>
        <p:spPr>
          <a:xfrm>
            <a:off x="2104458" y="4911615"/>
            <a:ext cx="2817783" cy="10399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/>
              <a:t>+44 (0)20 7785 6900 </a:t>
            </a:r>
          </a:p>
          <a:p>
            <a:pPr>
              <a:lnSpc>
                <a:spcPts val="2200"/>
              </a:lnSpc>
            </a:pPr>
            <a:r>
              <a:rPr lang="en-US" sz="1600" dirty="0" err="1"/>
              <a:t>info@digitalhealth.net</a:t>
            </a:r>
            <a:endParaRPr lang="en-US" sz="1600" dirty="0"/>
          </a:p>
        </p:txBody>
      </p:sp>
      <p:pic>
        <p:nvPicPr>
          <p:cNvPr id="18" name="Picture 17" descr="twitter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74" y="5329074"/>
            <a:ext cx="216797" cy="210126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 userDrawn="1"/>
        </p:nvSpPr>
        <p:spPr>
          <a:xfrm>
            <a:off x="5121658" y="4911615"/>
            <a:ext cx="2817783" cy="8854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sz="1600" dirty="0" err="1"/>
              <a:t>www.digitalhealth.net</a:t>
            </a:r>
            <a:endParaRPr lang="en-US" sz="1600" dirty="0"/>
          </a:p>
          <a:p>
            <a:pPr>
              <a:lnSpc>
                <a:spcPts val="2200"/>
              </a:lnSpc>
            </a:pPr>
            <a:r>
              <a:rPr lang="en-US" sz="1600" dirty="0"/>
              <a:t>@digitalhealth2</a:t>
            </a:r>
            <a:endParaRPr lang="en-GB" sz="1600" dirty="0"/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0" y="6482906"/>
            <a:ext cx="9209899" cy="395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Southbank House, Black Prince Road, London SE1 7SJ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51214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ption 3">
    <p:bg>
      <p:bgPr>
        <a:solidFill>
          <a:srgbClr val="118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09" y="-409222"/>
            <a:ext cx="1500378" cy="150037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13796" y="1565981"/>
            <a:ext cx="5772579" cy="1828574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slide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13797" y="3321756"/>
            <a:ext cx="4382759" cy="185702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692" y="4159846"/>
            <a:ext cx="1298990" cy="1298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87" y="2587216"/>
            <a:ext cx="2591562" cy="2591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75" y="4983762"/>
            <a:ext cx="1500378" cy="1500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7" y="5853914"/>
            <a:ext cx="2946912" cy="81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01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ption 4">
    <p:bg>
      <p:bgPr>
        <a:solidFill>
          <a:srgbClr val="571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81" y="4839347"/>
            <a:ext cx="1500378" cy="150037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13796" y="1565981"/>
            <a:ext cx="5772579" cy="1828574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slide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13797" y="3321756"/>
            <a:ext cx="4382759" cy="185702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369" y="343789"/>
            <a:ext cx="1298990" cy="1298990"/>
          </a:xfrm>
          <a:prstGeom prst="rect">
            <a:avLst/>
          </a:prstGeom>
        </p:spPr>
      </p:pic>
      <p:pic>
        <p:nvPicPr>
          <p:cNvPr id="11" name="Picture 10" descr="blue_bubb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590" y="3543566"/>
            <a:ext cx="2591562" cy="25915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92" y="2842993"/>
            <a:ext cx="1500378" cy="1500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7" y="5853914"/>
            <a:ext cx="2946912" cy="81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44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007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AD17-2FA3-EE48-BE53-16058BEF9546}" type="datetime1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D36F2-7571-524C-91CE-3385EB6C2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552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8D1391-B889-1643-A4FF-AAAFAA00C3D0}" type="datetime1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D36F2-7571-524C-91CE-3385EB6C2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771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26146-0E9C-C94F-812F-B6B6E766C50E}" type="datetime1">
              <a:rPr lang="en-GB" smtClean="0"/>
              <a:t>23/01/2018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D36F2-7571-524C-91CE-3385EB6C2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033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530E8E-6505-5A46-92F2-AEA7BD87EC07}" type="datetime1">
              <a:rPr lang="en-GB" smtClean="0"/>
              <a:t>23/01/2018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D36F2-7571-524C-91CE-3385EB6C2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581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A70E70-1EC0-D84A-B653-8CAAAA33B6A8}" type="datetime1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D36F2-7571-524C-91CE-3385EB6C2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640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035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0A0E1-1BE3-1947-9006-D935137C1A00}" type="datetime1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D36F2-7571-524C-91CE-3385EB6C2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21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8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4E1A8F-B5C3-8E48-A1DF-83B281257ABC}" type="datetime1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D36F2-7571-524C-91CE-3385EB6C2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15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0662D-CBCD-9A4C-A27D-B596330E1E87}" type="datetime1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D36F2-7571-524C-91CE-3385EB6C2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7387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A515F-7044-3E46-A99A-4B7F6367BA77}" type="datetime1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D36F2-7571-524C-91CE-3385EB6C2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47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9209899" cy="6992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031" y="3935656"/>
            <a:ext cx="4562635" cy="3385181"/>
          </a:xfrm>
          <a:prstGeom prst="rect">
            <a:avLst/>
          </a:prstGeom>
        </p:spPr>
      </p:pic>
      <p:pic>
        <p:nvPicPr>
          <p:cNvPr id="16" name="Picture 15" descr="purple_circ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34" y="-313644"/>
            <a:ext cx="1489638" cy="1489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4" y="5710843"/>
            <a:ext cx="3406621" cy="933815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 userDrawn="1"/>
        </p:nvSpPr>
        <p:spPr>
          <a:xfrm>
            <a:off x="331517" y="1877760"/>
            <a:ext cx="6859499" cy="1857022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440078" y="1489637"/>
            <a:ext cx="8263842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048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56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9209899" cy="6992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31517" y="292990"/>
            <a:ext cx="6949717" cy="1828574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2D4F97"/>
                </a:solidFill>
              </a:defRPr>
            </a:lvl1pPr>
          </a:lstStyle>
          <a:p>
            <a:r>
              <a:rPr lang="en-US" dirty="0"/>
              <a:t>Click to edit cover slide Master title style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031" y="3935656"/>
            <a:ext cx="4562635" cy="3385181"/>
          </a:xfrm>
          <a:prstGeom prst="rect">
            <a:avLst/>
          </a:prstGeom>
        </p:spPr>
      </p:pic>
      <p:pic>
        <p:nvPicPr>
          <p:cNvPr id="16" name="Picture 15" descr="purple_circ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34" y="-313644"/>
            <a:ext cx="1489638" cy="1489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4" y="5710843"/>
            <a:ext cx="3406621" cy="933815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 userDrawn="1"/>
        </p:nvSpPr>
        <p:spPr>
          <a:xfrm>
            <a:off x="331517" y="1877760"/>
            <a:ext cx="6859499" cy="1857022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431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209899" cy="6992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8466" y="-338363"/>
            <a:ext cx="3245229" cy="2407751"/>
          </a:xfrm>
          <a:prstGeom prst="rect">
            <a:avLst/>
          </a:prstGeom>
        </p:spPr>
      </p:pic>
      <p:pic>
        <p:nvPicPr>
          <p:cNvPr id="8" name="Picture 7" descr="purple_circ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56" y="1098555"/>
            <a:ext cx="1174665" cy="1174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43" y="3275962"/>
            <a:ext cx="3573813" cy="735785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 userDrawn="1"/>
        </p:nvSpPr>
        <p:spPr>
          <a:xfrm>
            <a:off x="1424583" y="1518524"/>
            <a:ext cx="2800702" cy="476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 descr="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09" y="5329074"/>
            <a:ext cx="216783" cy="210113"/>
          </a:xfrm>
          <a:prstGeom prst="rect">
            <a:avLst/>
          </a:prstGeom>
        </p:spPr>
      </p:pic>
      <p:pic>
        <p:nvPicPr>
          <p:cNvPr id="12" name="Picture 11" descr="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09" y="5013417"/>
            <a:ext cx="216783" cy="210113"/>
          </a:xfrm>
          <a:prstGeom prst="rect">
            <a:avLst/>
          </a:prstGeom>
        </p:spPr>
      </p:pic>
      <p:pic>
        <p:nvPicPr>
          <p:cNvPr id="13" name="Picture 12" descr="w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74" y="5013417"/>
            <a:ext cx="216783" cy="210113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 userDrawn="1"/>
        </p:nvSpPr>
        <p:spPr>
          <a:xfrm>
            <a:off x="2104458" y="4911615"/>
            <a:ext cx="2817783" cy="10399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/>
              <a:t>+44 (0)20 7785 6900 </a:t>
            </a:r>
          </a:p>
          <a:p>
            <a:pPr>
              <a:lnSpc>
                <a:spcPts val="2200"/>
              </a:lnSpc>
            </a:pPr>
            <a:r>
              <a:rPr lang="en-US" sz="1600" dirty="0" err="1"/>
              <a:t>info@digitalhealth.net</a:t>
            </a:r>
            <a:endParaRPr lang="en-US" sz="1600" dirty="0"/>
          </a:p>
        </p:txBody>
      </p:sp>
      <p:pic>
        <p:nvPicPr>
          <p:cNvPr id="18" name="Picture 17" descr="twitter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74" y="5329074"/>
            <a:ext cx="216797" cy="210126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 userDrawn="1"/>
        </p:nvSpPr>
        <p:spPr>
          <a:xfrm>
            <a:off x="5121658" y="4911615"/>
            <a:ext cx="2817783" cy="8854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sz="1600" dirty="0" err="1"/>
              <a:t>www.digitalhealth.net</a:t>
            </a:r>
            <a:endParaRPr lang="en-US" sz="1600" dirty="0"/>
          </a:p>
          <a:p>
            <a:pPr>
              <a:lnSpc>
                <a:spcPts val="2200"/>
              </a:lnSpc>
            </a:pPr>
            <a:r>
              <a:rPr lang="en-US" sz="1600" dirty="0"/>
              <a:t>@digitalhealth2</a:t>
            </a:r>
            <a:endParaRPr lang="en-GB" sz="1600" dirty="0"/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0" y="6482906"/>
            <a:ext cx="9209899" cy="395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Southbank House, Black Prince Road, London SE1 7SJ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2003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ption 1">
    <p:bg>
      <p:bgPr>
        <a:solidFill>
          <a:srgbClr val="2D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403" y="3125955"/>
            <a:ext cx="2591562" cy="2591562"/>
          </a:xfrm>
          <a:prstGeom prst="rect">
            <a:avLst/>
          </a:prstGeom>
        </p:spPr>
      </p:pic>
      <p:pic>
        <p:nvPicPr>
          <p:cNvPr id="12" name="Picture 11" descr="blue_bubb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79" y="2106054"/>
            <a:ext cx="1476659" cy="1476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7" y="4126284"/>
            <a:ext cx="1476659" cy="147665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13796" y="1565981"/>
            <a:ext cx="5772579" cy="1828574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slide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13797" y="3321756"/>
            <a:ext cx="4382759" cy="185702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7" y="5853914"/>
            <a:ext cx="2946912" cy="8147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62" y="-330747"/>
            <a:ext cx="1298990" cy="12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50" y="5487199"/>
            <a:ext cx="2347696" cy="16247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5" y="6053552"/>
            <a:ext cx="2229930" cy="611263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40078" y="400909"/>
            <a:ext cx="8263843" cy="752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40077" y="1491671"/>
            <a:ext cx="82638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08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2" r:id="rId2"/>
    <p:sldLayoutId id="2147483669" r:id="rId3"/>
    <p:sldLayoutId id="2147483650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2D4F97"/>
          </a:solidFill>
          <a:latin typeface="Verdana"/>
          <a:ea typeface="+mj-ea"/>
          <a:cs typeface="Verdana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1pPr>
      <a:lvl2pPr marL="8001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2pPr>
      <a:lvl3pPr marL="12573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3pPr>
      <a:lvl4pPr marL="16573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21145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50" y="5487199"/>
            <a:ext cx="2347696" cy="16247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5" y="6053552"/>
            <a:ext cx="2229930" cy="611263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40078" y="400909"/>
            <a:ext cx="8263843" cy="752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40077" y="1491671"/>
            <a:ext cx="82638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53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2D4F97"/>
          </a:solidFill>
          <a:latin typeface="Verdana"/>
          <a:ea typeface="+mj-ea"/>
          <a:cs typeface="Verdana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1pPr>
      <a:lvl2pPr marL="8001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2pPr>
      <a:lvl3pPr marL="12573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3pPr>
      <a:lvl4pPr marL="16573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21145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50" y="5487199"/>
            <a:ext cx="2347696" cy="16247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5" y="6053552"/>
            <a:ext cx="2229930" cy="611263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40078" y="400909"/>
            <a:ext cx="8263843" cy="752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40077" y="1491671"/>
            <a:ext cx="82638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48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2D4F97"/>
          </a:solidFill>
          <a:latin typeface="Verdana"/>
          <a:ea typeface="+mj-ea"/>
          <a:cs typeface="Verdana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1pPr>
      <a:lvl2pPr marL="8001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2pPr>
      <a:lvl3pPr marL="12573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3pPr>
      <a:lvl4pPr marL="16573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21145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arl@digitalheath.ne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ra@digitalhealth.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1F7hZzIckA?ecver=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592454" y="1122164"/>
            <a:ext cx="8059933" cy="1828574"/>
          </a:xfrm>
        </p:spPr>
        <p:txBody>
          <a:bodyPr>
            <a:noAutofit/>
          </a:bodyPr>
          <a:lstStyle/>
          <a:p>
            <a:br>
              <a:rPr lang="en-GB" sz="4000" b="1" dirty="0"/>
            </a:br>
            <a:r>
              <a:rPr lang="en-GB" sz="4000" b="1" dirty="0"/>
              <a:t>The rise of cloud?</a:t>
            </a:r>
            <a:br>
              <a:rPr lang="en-GB" sz="4000" b="1" dirty="0"/>
            </a:br>
            <a:br>
              <a:rPr lang="en-GB" sz="4000" b="1" dirty="0"/>
            </a:br>
            <a:r>
              <a:rPr lang="en-GB" sz="2400" b="1" dirty="0"/>
              <a:t>Insights from Digital Health Intelligence</a:t>
            </a:r>
            <a:endParaRPr lang="en-GB" sz="2400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4294967295"/>
          </p:nvPr>
        </p:nvSpPr>
        <p:spPr>
          <a:xfrm>
            <a:off x="592454" y="3755398"/>
            <a:ext cx="6978385" cy="185702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400" dirty="0">
                <a:solidFill>
                  <a:schemeClr val="tx1"/>
                </a:solidFill>
              </a:rPr>
              <a:t>Karl Grundy, director</a:t>
            </a:r>
          </a:p>
          <a:p>
            <a:pPr marL="0" indent="0">
              <a:buNone/>
            </a:pPr>
            <a:endParaRPr lang="en-GB" sz="3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3400" dirty="0">
                <a:solidFill>
                  <a:schemeClr val="tx1"/>
                </a:solidFill>
              </a:rPr>
              <a:t>Tara Athanasiou, </a:t>
            </a:r>
          </a:p>
          <a:p>
            <a:pPr marL="0" indent="0">
              <a:buNone/>
            </a:pPr>
            <a:r>
              <a:rPr lang="en-GB" sz="3400" dirty="0">
                <a:solidFill>
                  <a:schemeClr val="tx1"/>
                </a:solidFill>
              </a:rPr>
              <a:t>director of research</a:t>
            </a:r>
          </a:p>
          <a:p>
            <a:pPr marL="0" indent="0" algn="ctr">
              <a:buNone/>
            </a:pPr>
            <a:endParaRPr lang="en-GB" sz="4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endParaRPr lang="en-GB" sz="4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37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8FD836-C03D-482C-AC9A-5F2F1F50F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29" y="1214203"/>
            <a:ext cx="8508725" cy="564379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40E50C7-E030-4852-BA39-F3E88024C8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4596" y="275371"/>
            <a:ext cx="8264525" cy="75088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Infrastructure in the cloud – a regional picture</a:t>
            </a:r>
          </a:p>
        </p:txBody>
      </p:sp>
    </p:spTree>
    <p:extLst>
      <p:ext uri="{BB962C8B-B14F-4D97-AF65-F5344CB8AC3E}">
        <p14:creationId xmlns:p14="http://schemas.microsoft.com/office/powerpoint/2010/main" val="12184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4164" y="651452"/>
            <a:ext cx="561801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b="1" dirty="0"/>
              <a:t>In summary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05101" y="1281241"/>
            <a:ext cx="8197049" cy="412789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  <a:cs typeface="+mn-cs"/>
              </a:rPr>
              <a:t>Some processing and compute and application databases in the cloud, currently provided by Microsoft Azure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  <a:cs typeface="+mn-cs"/>
              </a:rPr>
              <a:t>Has made it easier to understand future cots, compared to establishing costs for maintaining in-house data storage and compute facilities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  <a:cs typeface="+mn-cs"/>
              </a:rPr>
              <a:t>Incremental approach – mix of traditional and cloud-based storage and compute capability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  <a:cs typeface="+mn-cs"/>
              </a:rPr>
              <a:t>Big shift in thinking – some not comfortable with cloud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endParaRPr lang="en-US" sz="2000" dirty="0">
              <a:solidFill>
                <a:srgbClr val="2D4F97"/>
              </a:solidFill>
            </a:endParaRPr>
          </a:p>
          <a:p>
            <a:endParaRPr lang="en-US" sz="2000" dirty="0"/>
          </a:p>
          <a:p>
            <a:endParaRPr lang="en-US" sz="2000" dirty="0">
              <a:solidFill>
                <a:schemeClr val="tx1"/>
              </a:solidFill>
            </a:endParaRP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28000"/>
            <a:endParaRPr lang="en-GB" sz="105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40078" y="84493"/>
            <a:ext cx="8514141" cy="1222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D4F97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b="1" dirty="0"/>
              <a:t>Case study: University Hospitals Bristol NHS FT</a:t>
            </a:r>
          </a:p>
        </p:txBody>
      </p:sp>
    </p:spTree>
    <p:extLst>
      <p:ext uri="{BB962C8B-B14F-4D97-AF65-F5344CB8AC3E}">
        <p14:creationId xmlns:p14="http://schemas.microsoft.com/office/powerpoint/2010/main" val="39204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4164" y="651452"/>
            <a:ext cx="561801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b="1" dirty="0"/>
              <a:t>In summary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05101" y="1281241"/>
            <a:ext cx="8197049" cy="412789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Quicker and easier to switch on new services – no need to procure new infrastructure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Provides the compute power to enable emerging techs – AI, machine learning, population health management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Cyber sec benefits – cost-effective access to high levels of security and data availability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Easier to measure costs – pay for what you need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Less in-house remedial work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Quicker and easier to roll-out regular software and security updates</a:t>
            </a:r>
          </a:p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endParaRPr lang="en-US" sz="2000" dirty="0">
              <a:solidFill>
                <a:srgbClr val="2D4F97"/>
              </a:solidFill>
            </a:endParaRPr>
          </a:p>
          <a:p>
            <a:endParaRPr lang="en-US" sz="2000" dirty="0"/>
          </a:p>
          <a:p>
            <a:endParaRPr lang="en-US" sz="2000" dirty="0">
              <a:solidFill>
                <a:schemeClr val="tx1"/>
              </a:solidFill>
            </a:endParaRP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28000"/>
            <a:endParaRPr lang="en-GB" sz="105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40078" y="84493"/>
            <a:ext cx="8514141" cy="1222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D4F97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b="1" dirty="0"/>
              <a:t>How NHS IT leaders view the cloud</a:t>
            </a:r>
          </a:p>
        </p:txBody>
      </p:sp>
    </p:spTree>
    <p:extLst>
      <p:ext uri="{BB962C8B-B14F-4D97-AF65-F5344CB8AC3E}">
        <p14:creationId xmlns:p14="http://schemas.microsoft.com/office/powerpoint/2010/main" val="94345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Future plans of NHS IT leaders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3796" y="1730476"/>
            <a:ext cx="8502385" cy="3932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C816026-EC9C-41CC-9151-DEC6BC211D29}"/>
              </a:ext>
            </a:extLst>
          </p:cNvPr>
          <p:cNvGraphicFramePr/>
          <p:nvPr>
            <p:extLst/>
          </p:nvPr>
        </p:nvGraphicFramePr>
        <p:xfrm>
          <a:off x="1461331" y="1152939"/>
          <a:ext cx="6392253" cy="4846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9813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4164" y="651452"/>
            <a:ext cx="561801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b="1" dirty="0"/>
              <a:t>In summary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05101" y="1134219"/>
            <a:ext cx="8197049" cy="412789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solidFill>
                <a:schemeClr val="tx1"/>
              </a:solidFill>
            </a:endParaRP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28000"/>
            <a:endParaRPr lang="en-GB" sz="105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40078" y="84493"/>
            <a:ext cx="8514141" cy="1222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D4F97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b="1" dirty="0"/>
              <a:t>Future plans – the regional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F9068-8E79-406E-9561-E91DE2EA3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52" y="1306749"/>
            <a:ext cx="8238267" cy="550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82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4164" y="651452"/>
            <a:ext cx="561801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b="1" dirty="0"/>
              <a:t>In summary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05101" y="1281241"/>
            <a:ext cx="8197049" cy="412789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The cloud has been touted as the next big paradigm shift for the NHS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Cloud adoption comparatively low, but growing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67% of trusts do not have  any element of IT infrastructure delivered though the cloud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Most trusts are taking an incremental approach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We will see a tipping point in the next two years as traditional infrastructure contracts end</a:t>
            </a:r>
          </a:p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solidFill>
                <a:schemeClr val="tx1"/>
              </a:solidFill>
            </a:endParaRP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28000"/>
            <a:endParaRPr lang="en-GB" sz="105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40078" y="84493"/>
            <a:ext cx="8514141" cy="1222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D4F97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b="1" dirty="0"/>
              <a:t>Key insights</a:t>
            </a:r>
          </a:p>
        </p:txBody>
      </p:sp>
    </p:spTree>
    <p:extLst>
      <p:ext uri="{BB962C8B-B14F-4D97-AF65-F5344CB8AC3E}">
        <p14:creationId xmlns:p14="http://schemas.microsoft.com/office/powerpoint/2010/main" val="1751817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4164" y="651452"/>
            <a:ext cx="561801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b="1" dirty="0"/>
              <a:t>In summary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00665" y="1306748"/>
            <a:ext cx="7091284" cy="4386685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828000"/>
            <a:endParaRPr lang="en-GB" sz="20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40078" y="84493"/>
            <a:ext cx="7875786" cy="1222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D4F97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b="1" dirty="0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75A93C-8775-47F6-8C4A-6CEF4052F09F}"/>
              </a:ext>
            </a:extLst>
          </p:cNvPr>
          <p:cNvSpPr/>
          <p:nvPr/>
        </p:nvSpPr>
        <p:spPr>
          <a:xfrm>
            <a:off x="524164" y="1635789"/>
            <a:ext cx="7791700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more information, get in touch:</a:t>
            </a:r>
          </a:p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3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karl@digitalheath.net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3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tara@digitalhealth.net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4164" y="651452"/>
            <a:ext cx="561801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b="1" dirty="0"/>
              <a:t>In summary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05101" y="1478993"/>
            <a:ext cx="8197049" cy="412789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GB" sz="2000" b="1" dirty="0">
              <a:solidFill>
                <a:srgbClr val="2D4F97"/>
              </a:solidFill>
              <a:latin typeface="+mn-lt"/>
              <a:cs typeface="+mn-cs"/>
            </a:endParaRPr>
          </a:p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en-GB" sz="2000" b="1" dirty="0">
                <a:solidFill>
                  <a:srgbClr val="2D4F97"/>
                </a:solidFill>
                <a:latin typeface="+mn-lt"/>
                <a:cs typeface="+mn-cs"/>
              </a:rPr>
              <a:t>G Cloud Sales – started February 2014</a:t>
            </a:r>
          </a:p>
          <a:p>
            <a:pPr marL="1113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£2.4 </a:t>
            </a:r>
            <a:r>
              <a:rPr lang="en-GB" sz="2000" dirty="0" err="1">
                <a:solidFill>
                  <a:schemeClr val="tx1"/>
                </a:solidFill>
                <a:latin typeface="+mn-lt"/>
                <a:cs typeface="+mn-cs"/>
              </a:rPr>
              <a:t>bn</a:t>
            </a: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1113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47% of total sales SME</a:t>
            </a:r>
          </a:p>
          <a:p>
            <a:pPr marL="1113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83% central government</a:t>
            </a:r>
          </a:p>
          <a:p>
            <a:pPr marL="1113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17% rest of public sector</a:t>
            </a:r>
          </a:p>
          <a:p>
            <a:pPr marL="1113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en-GB" sz="2000" b="1" dirty="0">
                <a:solidFill>
                  <a:srgbClr val="2D4F97"/>
                </a:solidFill>
              </a:rPr>
              <a:t>Why is Health lagging behind?</a:t>
            </a:r>
          </a:p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solidFill>
                <a:schemeClr val="tx1"/>
              </a:solidFill>
            </a:endParaRP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28000"/>
            <a:endParaRPr lang="en-GB" sz="105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40078" y="84493"/>
            <a:ext cx="8514141" cy="1222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D4F97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b="1" dirty="0"/>
              <a:t>Rise of Cloud</a:t>
            </a:r>
          </a:p>
        </p:txBody>
      </p:sp>
    </p:spTree>
    <p:extLst>
      <p:ext uri="{BB962C8B-B14F-4D97-AF65-F5344CB8AC3E}">
        <p14:creationId xmlns:p14="http://schemas.microsoft.com/office/powerpoint/2010/main" val="242180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4164" y="651452"/>
            <a:ext cx="561801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endParaRPr lang="en-GB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05101" y="1478993"/>
            <a:ext cx="8197049" cy="412789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en-GB" sz="2000" b="1" dirty="0">
                <a:solidFill>
                  <a:srgbClr val="2D4F97"/>
                </a:solidFill>
              </a:rPr>
              <a:t>Information Management</a:t>
            </a:r>
          </a:p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GB" sz="2000" b="1" dirty="0">
              <a:solidFill>
                <a:srgbClr val="2D4F97"/>
              </a:solidFill>
            </a:endParaRP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What to put in the cloud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What to use cloud for SaaS, IaaS, PaaS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£’s Investment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Asset sweating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Security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Contracts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Suppliers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Is anyone asking you to use the cloud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Do you want to use the cloud</a:t>
            </a:r>
          </a:p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solidFill>
                <a:schemeClr val="tx1"/>
              </a:solidFill>
            </a:endParaRP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28000"/>
            <a:endParaRPr lang="en-GB" sz="105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40078" y="84493"/>
            <a:ext cx="8514141" cy="1222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D4F97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b="1" dirty="0"/>
              <a:t>Healthcare barriers</a:t>
            </a:r>
          </a:p>
        </p:txBody>
      </p:sp>
    </p:spTree>
    <p:extLst>
      <p:ext uri="{BB962C8B-B14F-4D97-AF65-F5344CB8AC3E}">
        <p14:creationId xmlns:p14="http://schemas.microsoft.com/office/powerpoint/2010/main" val="369843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8671-DA40-41DD-8ED4-CBBF1C95B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Attitude</a:t>
            </a: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89B07DDB-B841-4104-B610-F3E0239F86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7875" y="1535906"/>
            <a:ext cx="5305425" cy="397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1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4164" y="651452"/>
            <a:ext cx="561801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b="1" dirty="0"/>
              <a:t>In summary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05101" y="1478993"/>
            <a:ext cx="8197049" cy="412789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en-GB" sz="2000" b="1" dirty="0">
                <a:solidFill>
                  <a:srgbClr val="2D4F97"/>
                </a:solidFill>
              </a:rPr>
              <a:t>GDS guidance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Elasticity and resilience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Pay as you go pricing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Falling costs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Management tools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Best of breed security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Flexibility and opportunity costs</a:t>
            </a:r>
          </a:p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en-GB" sz="2000" b="1" dirty="0">
                <a:solidFill>
                  <a:srgbClr val="2D4F97"/>
                </a:solidFill>
                <a:latin typeface="+mn-lt"/>
                <a:cs typeface="+mn-cs"/>
              </a:rPr>
              <a:t>NCSC guidance and questions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14 Cloud Security Principles 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Is your executive team asking you why you are not using the cloud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Have you got your business case together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Changing the IT department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solidFill>
                <a:schemeClr val="tx1"/>
              </a:solidFill>
            </a:endParaRP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28000"/>
            <a:endParaRPr lang="en-GB" sz="105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40078" y="84493"/>
            <a:ext cx="8514141" cy="1222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D4F97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b="1" dirty="0"/>
              <a:t>Some advice</a:t>
            </a:r>
          </a:p>
        </p:txBody>
      </p:sp>
    </p:spTree>
    <p:extLst>
      <p:ext uri="{BB962C8B-B14F-4D97-AF65-F5344CB8AC3E}">
        <p14:creationId xmlns:p14="http://schemas.microsoft.com/office/powerpoint/2010/main" val="369634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4164" y="651452"/>
            <a:ext cx="561801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b="1" dirty="0"/>
              <a:t>In summary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05101" y="1478993"/>
            <a:ext cx="8197049" cy="412789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en-GB" sz="2000" b="1" dirty="0">
                <a:solidFill>
                  <a:srgbClr val="2D4F97"/>
                </a:solidFill>
                <a:latin typeface="+mn-lt"/>
                <a:cs typeface="+mn-cs"/>
              </a:rPr>
              <a:t>NHS infrastructure data collection, 2017</a:t>
            </a:r>
          </a:p>
          <a:p>
            <a:pPr marL="1113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121 acute trusts</a:t>
            </a:r>
          </a:p>
          <a:p>
            <a:pPr marL="1113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42 mental health trusts</a:t>
            </a:r>
          </a:p>
          <a:p>
            <a:pPr marL="1113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New section on cloud – reflects changing priorities</a:t>
            </a:r>
          </a:p>
          <a:p>
            <a:pPr marL="1113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Census-level insight on suppliers, contract renewal dates and contract values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8280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en-GB" sz="2000" b="1" dirty="0">
                <a:solidFill>
                  <a:srgbClr val="2D4F97"/>
                </a:solidFill>
                <a:latin typeface="+mn-lt"/>
                <a:cs typeface="+mn-cs"/>
              </a:rPr>
              <a:t>NHS IT Leadership Survey, 2017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Snapshot of priorities, plans and sentiments of NHS IT leaders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Second annual survey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152 responses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New section on cloud</a:t>
            </a: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solidFill>
                <a:schemeClr val="tx1"/>
              </a:solidFill>
            </a:endParaRP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28000"/>
            <a:endParaRPr lang="en-GB" sz="105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40078" y="84493"/>
            <a:ext cx="8514141" cy="1222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D4F97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b="1" dirty="0"/>
              <a:t>Our data</a:t>
            </a:r>
          </a:p>
        </p:txBody>
      </p:sp>
    </p:spTree>
    <p:extLst>
      <p:ext uri="{BB962C8B-B14F-4D97-AF65-F5344CB8AC3E}">
        <p14:creationId xmlns:p14="http://schemas.microsoft.com/office/powerpoint/2010/main" val="4164145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4164" y="651452"/>
            <a:ext cx="561801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b="1" dirty="0"/>
              <a:t>In summary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05101" y="1281241"/>
            <a:ext cx="8197049" cy="412789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solidFill>
                <a:schemeClr val="tx1"/>
              </a:solidFill>
            </a:endParaRPr>
          </a:p>
          <a:p>
            <a:pPr marL="1170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28000"/>
            <a:endParaRPr lang="en-GB" sz="105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40078" y="84493"/>
            <a:ext cx="8514141" cy="1222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D4F97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b="1" dirty="0"/>
              <a:t>Cloud today</a:t>
            </a:r>
          </a:p>
        </p:txBody>
      </p:sp>
      <p:sp>
        <p:nvSpPr>
          <p:cNvPr id="2" name="AutoShape 2" descr="https://outlook.office365.com/owa/service.svc/s/GetFileAttachment?id=AAMkADRkZDNjNjg0LTI1N2MtNDgxNi1iYjc5LTIwMGE4NzE0ZmFlZABGAAAAAADexZUAvxvgS6TBQ9fKJ8CgBwBv%2BdjjP45kSb5kM4%2Fj8dGXAAAAAAEMAABv%2BdjjP45kSb5kM4%2Fj8dGXAAE0Z4fbAAABEgAQAJMgW33xnrFKkKs%2BvIVWKaY%3D&amp;X-OWA-CANARY=8WMixYHUg0ydmisHXjXErTDE32WJYdUY9nMwc1Ffw4TFx15HuhBkO_7ACjY2OTY4w9TAmq-BXuo.&amp;isImagePreview=True">
            <a:extLst>
              <a:ext uri="{FF2B5EF4-FFF2-40B4-BE49-F238E27FC236}">
                <a16:creationId xmlns:a16="http://schemas.microsoft.com/office/drawing/2014/main" id="{2F9D1AE3-EE73-4F27-904F-4DD6D42E5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outlook.office365.com/owa/service.svc/s/GetFileAttachment?id=AAMkADRkZDNjNjg0LTI1N2MtNDgxNi1iYjc5LTIwMGE4NzE0ZmFlZABGAAAAAADexZUAvxvgS6TBQ9fKJ8CgBwBv%2BdjjP45kSb5kM4%2Fj8dGXAAAAAAEMAABv%2BdjjP45kSb5kM4%2Fj8dGXAAE0Z4fbAAABEgAQAJMgW33xnrFKkKs%2BvIVWKaY%3D&amp;X-OWA-CANARY=8WMixYHUg0ydmisHXjXErTDE32WJYdUY9nMwc1Ffw4TFx15HuhBkO_7ACjY2OTY4w9TAmq-BXuo.&amp;isImagePreview=True">
            <a:extLst>
              <a:ext uri="{FF2B5EF4-FFF2-40B4-BE49-F238E27FC236}">
                <a16:creationId xmlns:a16="http://schemas.microsoft.com/office/drawing/2014/main" id="{62261642-62EB-4B3D-AE79-13DB3BE274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878A1-6391-4EDA-937B-473481D75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20" y="1166497"/>
            <a:ext cx="7083213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83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A1E78-DB14-46B7-84E6-3FF8DEBA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Infrastructure in the cloud – the picture today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ECC43-7D11-4246-B94F-29C7111E82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62" b="7022"/>
          <a:stretch/>
        </p:blipFill>
        <p:spPr>
          <a:xfrm>
            <a:off x="828674" y="1937534"/>
            <a:ext cx="3814763" cy="330153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771E59-FF12-439F-9779-2E20B5114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553" y="1937534"/>
            <a:ext cx="3784854" cy="330153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4140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C3852-CFC6-4FE0-9DBE-5DBFB9C5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Where are highest levels of cloud?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90EE3C8-25AB-4CC0-8B74-371D792A56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8171788"/>
              </p:ext>
            </p:extLst>
          </p:nvPr>
        </p:nvGraphicFramePr>
        <p:xfrm>
          <a:off x="4307228" y="5801360"/>
          <a:ext cx="2438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2">
            <a:extLst>
              <a:ext uri="{FF2B5EF4-FFF2-40B4-BE49-F238E27FC236}">
                <a16:creationId xmlns:a16="http://schemas.microsoft.com/office/drawing/2014/main" id="{42D128DE-6662-44C9-A7D5-33679FAAB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78" y="-742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FD5CBD0E-FF09-4816-A2BF-2105F5DCA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312428"/>
              </p:ext>
            </p:extLst>
          </p:nvPr>
        </p:nvGraphicFramePr>
        <p:xfrm>
          <a:off x="1124617" y="1508014"/>
          <a:ext cx="6955082" cy="393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0618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25392"/>
      </a:dk2>
      <a:lt2>
        <a:srgbClr val="EEECE1"/>
      </a:lt2>
      <a:accent1>
        <a:srgbClr val="118CDB"/>
      </a:accent1>
      <a:accent2>
        <a:srgbClr val="37A459"/>
      </a:accent2>
      <a:accent3>
        <a:srgbClr val="571B6E"/>
      </a:accent3>
      <a:accent4>
        <a:srgbClr val="32539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325392"/>
      </a:dk2>
      <a:lt2>
        <a:srgbClr val="EEECE1"/>
      </a:lt2>
      <a:accent1>
        <a:srgbClr val="118CDB"/>
      </a:accent1>
      <a:accent2>
        <a:srgbClr val="37A459"/>
      </a:accent2>
      <a:accent3>
        <a:srgbClr val="571B6E"/>
      </a:accent3>
      <a:accent4>
        <a:srgbClr val="32539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25392"/>
      </a:dk2>
      <a:lt2>
        <a:srgbClr val="EEECE1"/>
      </a:lt2>
      <a:accent1>
        <a:srgbClr val="118CDB"/>
      </a:accent1>
      <a:accent2>
        <a:srgbClr val="37A459"/>
      </a:accent2>
      <a:accent3>
        <a:srgbClr val="571B6E"/>
      </a:accent3>
      <a:accent4>
        <a:srgbClr val="32539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9366</TotalTime>
  <Words>1119</Words>
  <Application>Microsoft Office PowerPoint</Application>
  <PresentationFormat>On-screen Show (4:3)</PresentationFormat>
  <Paragraphs>190</Paragraphs>
  <Slides>16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Verdana</vt:lpstr>
      <vt:lpstr>Office Theme</vt:lpstr>
      <vt:lpstr>2_Office Theme</vt:lpstr>
      <vt:lpstr>1_Office Theme</vt:lpstr>
      <vt:lpstr> The rise of cloud?  Insights from Digital Health Intelligence</vt:lpstr>
      <vt:lpstr>PowerPoint Presentation</vt:lpstr>
      <vt:lpstr>PowerPoint Presentation</vt:lpstr>
      <vt:lpstr>Attitude</vt:lpstr>
      <vt:lpstr>PowerPoint Presentation</vt:lpstr>
      <vt:lpstr>PowerPoint Presentation</vt:lpstr>
      <vt:lpstr>PowerPoint Presentation</vt:lpstr>
      <vt:lpstr>Infrastructure in the cloud – the picture today</vt:lpstr>
      <vt:lpstr>Where are highest levels of cloud?</vt:lpstr>
      <vt:lpstr>Infrastructure in the cloud – a regional picture</vt:lpstr>
      <vt:lpstr>PowerPoint Presentation</vt:lpstr>
      <vt:lpstr>PowerPoint Presentation</vt:lpstr>
      <vt:lpstr>Future plans of NHS IT leaders</vt:lpstr>
      <vt:lpstr>PowerPoint Presentation</vt:lpstr>
      <vt:lpstr>PowerPoint Presentation</vt:lpstr>
      <vt:lpstr>PowerPoint Presentation</vt:lpstr>
    </vt:vector>
  </TitlesOfParts>
  <Company>ifour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Duthie</dc:creator>
  <cp:lastModifiedBy>Georgia Mills</cp:lastModifiedBy>
  <cp:revision>280</cp:revision>
  <cp:lastPrinted>2018-01-23T11:21:42Z</cp:lastPrinted>
  <dcterms:created xsi:type="dcterms:W3CDTF">2015-05-21T11:05:29Z</dcterms:created>
  <dcterms:modified xsi:type="dcterms:W3CDTF">2018-01-23T14:22:10Z</dcterms:modified>
</cp:coreProperties>
</file>